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96" r:id="rId2"/>
    <p:sldId id="328" r:id="rId3"/>
    <p:sldId id="312" r:id="rId4"/>
    <p:sldId id="307" r:id="rId5"/>
    <p:sldId id="310" r:id="rId6"/>
    <p:sldId id="330" r:id="rId7"/>
    <p:sldId id="294" r:id="rId8"/>
    <p:sldId id="321" r:id="rId9"/>
    <p:sldId id="279" r:id="rId10"/>
    <p:sldId id="258" r:id="rId11"/>
    <p:sldId id="283" r:id="rId12"/>
    <p:sldId id="259" r:id="rId13"/>
    <p:sldId id="276" r:id="rId14"/>
    <p:sldId id="325" r:id="rId15"/>
    <p:sldId id="281" r:id="rId16"/>
    <p:sldId id="333" r:id="rId17"/>
    <p:sldId id="334" r:id="rId18"/>
    <p:sldId id="339"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9">
          <p15:clr>
            <a:srgbClr val="A4A3A4"/>
          </p15:clr>
        </p15:guide>
        <p15:guide id="2" pos="3673">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ssa Gallant" initials="MG" lastIdx="27" clrIdx="0">
    <p:extLst/>
  </p:cmAuthor>
  <p:cmAuthor id="2" name="Anne Thiel" initials="AT" lastIdx="15" clrIdx="1">
    <p:extLst/>
  </p:cmAuthor>
  <p:cmAuthor id="3" name="Kelley Hamrick" initials="KH" lastIdx="2" clrIdx="2">
    <p:extLst>
      <p:ext uri="{19B8F6BF-5375-455C-9EA6-DF929625EA0E}">
        <p15:presenceInfo xmlns:p15="http://schemas.microsoft.com/office/powerpoint/2012/main" userId="304abe00-0869-4128-9bdf-218b301ce8b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87B5A"/>
    <a:srgbClr val="E7E4DC"/>
    <a:srgbClr val="3C52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FD5E96-324A-3D47-A7B6-03666426344F}" v="123" dt="2019-03-30T00:21:55.4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79" autoAdjust="0"/>
    <p:restoredTop sz="79491" autoAdjust="0"/>
  </p:normalViewPr>
  <p:slideViewPr>
    <p:cSldViewPr snapToGrid="0">
      <p:cViewPr>
        <p:scale>
          <a:sx n="66" d="100"/>
          <a:sy n="66" d="100"/>
        </p:scale>
        <p:origin x="1688" y="592"/>
      </p:cViewPr>
      <p:guideLst>
        <p:guide orient="horz" pos="2139"/>
        <p:guide pos="3673"/>
      </p:guideLst>
    </p:cSldViewPr>
  </p:slideViewPr>
  <p:notesTextViewPr>
    <p:cViewPr>
      <p:scale>
        <a:sx n="1" d="1"/>
        <a:sy n="1" d="1"/>
      </p:scale>
      <p:origin x="0" y="0"/>
    </p:cViewPr>
  </p:notesTextViewPr>
  <p:notesViewPr>
    <p:cSldViewPr snapToGrid="0">
      <p:cViewPr varScale="1">
        <p:scale>
          <a:sx n="63" d="100"/>
          <a:sy n="63" d="100"/>
        </p:scale>
        <p:origin x="3106"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D878081-3D48-4549-A49C-310969EFBF70}" type="datetimeFigureOut">
              <a:rPr lang="en-US" smtClean="0"/>
              <a:t>3/29/19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556DF52-70F1-45F7-A73E-6749367A01D4}" type="slidenum">
              <a:rPr lang="en-US" smtClean="0"/>
              <a:t>‹#›</a:t>
            </a:fld>
            <a:endParaRPr lang="en-US"/>
          </a:p>
        </p:txBody>
      </p:sp>
    </p:spTree>
    <p:extLst>
      <p:ext uri="{BB962C8B-B14F-4D97-AF65-F5344CB8AC3E}">
        <p14:creationId xmlns:p14="http://schemas.microsoft.com/office/powerpoint/2010/main" val="731079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17267233-0C56-40B3-8171-5E3DFD0B7416}" type="datetimeFigureOut">
              <a:rPr lang="en-US" smtClean="0"/>
              <a:t>3/29/19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28EE466E-7E6D-4B62-A9CE-5FA2E180BEAC}" type="slidenum">
              <a:rPr lang="en-US" smtClean="0"/>
              <a:t>‹#›</a:t>
            </a:fld>
            <a:endParaRPr lang="en-US"/>
          </a:p>
        </p:txBody>
      </p:sp>
    </p:spTree>
    <p:extLst>
      <p:ext uri="{BB962C8B-B14F-4D97-AF65-F5344CB8AC3E}">
        <p14:creationId xmlns:p14="http://schemas.microsoft.com/office/powerpoint/2010/main" val="3761168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EE466E-7E6D-4B62-A9CE-5FA2E180BEAC}" type="slidenum">
              <a:rPr lang="en-US" smtClean="0"/>
              <a:t>1</a:t>
            </a:fld>
            <a:endParaRPr lang="en-US" dirty="0"/>
          </a:p>
        </p:txBody>
      </p:sp>
    </p:spTree>
    <p:extLst>
      <p:ext uri="{BB962C8B-B14F-4D97-AF65-F5344CB8AC3E}">
        <p14:creationId xmlns:p14="http://schemas.microsoft.com/office/powerpoint/2010/main" val="472194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C" dirty="0">
                <a:solidFill>
                  <a:schemeClr val="bg1">
                    <a:lumMod val="75000"/>
                  </a:schemeClr>
                </a:solidFill>
              </a:rPr>
              <a:t>Offset transactions, issuances, and retirements are all important metrics for market size – but none of them is a comprehensive indicator of the overall emissions reductions achieved as a result of the voluntary market</a:t>
            </a:r>
          </a:p>
          <a:p>
            <a:endParaRPr lang="es-EC" dirty="0">
              <a:solidFill>
                <a:schemeClr val="bg1">
                  <a:lumMod val="75000"/>
                </a:schemeClr>
              </a:solidFill>
            </a:endParaRPr>
          </a:p>
          <a:p>
            <a:r>
              <a:rPr lang="es-EC" dirty="0">
                <a:solidFill>
                  <a:schemeClr val="bg1">
                    <a:lumMod val="75000"/>
                  </a:schemeClr>
                </a:solidFill>
              </a:rPr>
              <a:t>We included this as best proxy for trying to show climate impact of total market. </a:t>
            </a:r>
          </a:p>
          <a:p>
            <a:endParaRPr lang="es-EC" dirty="0">
              <a:solidFill>
                <a:schemeClr val="bg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C" dirty="0"/>
              <a:t>Across all time, voluntary carbon projects have helped to reduce, sequester, or avoid over </a:t>
            </a:r>
            <a:r>
              <a:rPr lang="es-EC" b="1" dirty="0"/>
              <a:t>416.2 MtCO</a:t>
            </a:r>
            <a:r>
              <a:rPr lang="es-EC" b="1" baseline="-25000" dirty="0"/>
              <a:t>2</a:t>
            </a:r>
            <a:r>
              <a:rPr lang="es-EC" b="1" dirty="0"/>
              <a:t>e. </a:t>
            </a:r>
            <a:r>
              <a:rPr lang="en-US" sz="1200" kern="1200" dirty="0">
                <a:solidFill>
                  <a:schemeClr val="tx1"/>
                </a:solidFill>
                <a:effectLst/>
                <a:latin typeface="+mn-lt"/>
                <a:ea typeface="+mn-ea"/>
                <a:cs typeface="+mn-cs"/>
              </a:rPr>
              <a:t>an amount that could </a:t>
            </a:r>
            <a:r>
              <a:rPr lang="en-US" sz="1200" b="1" kern="1200" dirty="0">
                <a:solidFill>
                  <a:schemeClr val="tx1"/>
                </a:solidFill>
                <a:effectLst/>
                <a:latin typeface="+mn-lt"/>
                <a:ea typeface="+mn-ea"/>
                <a:cs typeface="+mn-cs"/>
              </a:rPr>
              <a:t>more than neutralize Australia’s annual emissions</a:t>
            </a:r>
            <a:r>
              <a:rPr lang="en-US" dirty="0">
                <a:effectLst/>
              </a:rPr>
              <a:t> </a:t>
            </a:r>
            <a:endParaRPr lang="es-EC" dirty="0">
              <a:solidFill>
                <a:schemeClr val="bg1">
                  <a:lumMod val="75000"/>
                </a:schemeClr>
              </a:solidFill>
            </a:endParaRPr>
          </a:p>
          <a:p>
            <a:endParaRPr lang="es-EC" dirty="0">
              <a:solidFill>
                <a:schemeClr val="bg1">
                  <a:lumMod val="75000"/>
                </a:schemeClr>
              </a:solidFill>
            </a:endParaRPr>
          </a:p>
          <a:p>
            <a:r>
              <a:rPr lang="en-US" sz="1200" b="1" kern="1200" dirty="0">
                <a:solidFill>
                  <a:schemeClr val="tx1"/>
                </a:solidFill>
                <a:effectLst/>
                <a:latin typeface="+mn-lt"/>
                <a:ea typeface="+mn-ea"/>
                <a:cs typeface="+mn-cs"/>
              </a:rPr>
              <a:t>Last year’s annual issuances totaled 62.7 MtCO</a:t>
            </a:r>
            <a:r>
              <a:rPr lang="en-US" sz="1200" b="1" kern="1200" baseline="-25000" dirty="0">
                <a:solidFill>
                  <a:schemeClr val="tx1"/>
                </a:solidFill>
                <a:effectLst/>
                <a:latin typeface="+mn-lt"/>
                <a:ea typeface="+mn-ea"/>
                <a:cs typeface="+mn-cs"/>
              </a:rPr>
              <a:t>2</a:t>
            </a:r>
            <a:r>
              <a:rPr lang="en-US" sz="1200" b="1" kern="1200" dirty="0">
                <a:solidFill>
                  <a:schemeClr val="tx1"/>
                </a:solidFill>
                <a:effectLst/>
                <a:latin typeface="+mn-lt"/>
                <a:ea typeface="+mn-ea"/>
                <a:cs typeface="+mn-cs"/>
              </a:rPr>
              <a:t>e: a record high for the market.</a:t>
            </a:r>
            <a:r>
              <a:rPr lang="en-US" sz="1200" kern="1200" dirty="0">
                <a:solidFill>
                  <a:schemeClr val="tx1"/>
                </a:solidFill>
                <a:effectLst/>
                <a:latin typeface="+mn-lt"/>
                <a:ea typeface="+mn-ea"/>
                <a:cs typeface="+mn-cs"/>
              </a:rPr>
              <a:t> That is the equivalent of </a:t>
            </a:r>
            <a:r>
              <a:rPr lang="en-US" sz="1200" i="1" kern="1200" dirty="0">
                <a:solidFill>
                  <a:schemeClr val="tx1"/>
                </a:solidFill>
                <a:effectLst/>
                <a:latin typeface="+mn-lt"/>
                <a:ea typeface="+mn-ea"/>
                <a:cs typeface="+mn-cs"/>
              </a:rPr>
              <a:t>not</a:t>
            </a:r>
            <a:r>
              <a:rPr lang="en-US" sz="1200" kern="1200" dirty="0">
                <a:solidFill>
                  <a:schemeClr val="tx1"/>
                </a:solidFill>
                <a:effectLst/>
                <a:latin typeface="+mn-lt"/>
                <a:ea typeface="+mn-ea"/>
                <a:cs typeface="+mn-cs"/>
              </a:rPr>
              <a:t> consuming almost 150 million barrels of oil.</a:t>
            </a:r>
          </a:p>
          <a:p>
            <a:endParaRPr lang="es-EC" dirty="0">
              <a:solidFill>
                <a:schemeClr val="bg1">
                  <a:lumMod val="75000"/>
                </a:schemeClr>
              </a:solidFill>
            </a:endParaRPr>
          </a:p>
          <a:p>
            <a:endParaRPr lang="en-US" dirty="0"/>
          </a:p>
        </p:txBody>
      </p:sp>
      <p:sp>
        <p:nvSpPr>
          <p:cNvPr id="4" name="Slide Number Placeholder 3"/>
          <p:cNvSpPr>
            <a:spLocks noGrp="1"/>
          </p:cNvSpPr>
          <p:nvPr>
            <p:ph type="sldNum" sz="quarter" idx="10"/>
          </p:nvPr>
        </p:nvSpPr>
        <p:spPr/>
        <p:txBody>
          <a:bodyPr/>
          <a:lstStyle/>
          <a:p>
            <a:fld id="{28EE466E-7E6D-4B62-A9CE-5FA2E180BEAC}" type="slidenum">
              <a:rPr lang="en-US" smtClean="0"/>
              <a:t>11</a:t>
            </a:fld>
            <a:endParaRPr lang="en-US"/>
          </a:p>
        </p:txBody>
      </p:sp>
    </p:spTree>
    <p:extLst>
      <p:ext uri="{BB962C8B-B14F-4D97-AF65-F5344CB8AC3E}">
        <p14:creationId xmlns:p14="http://schemas.microsoft.com/office/powerpoint/2010/main" val="1918310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Since 2005, voluntary carbon projects have helped to reduce, sequester, or avoid over 435.4 MtCO</a:t>
            </a:r>
            <a:r>
              <a:rPr lang="en-US" sz="1200" b="1" kern="1200" baseline="-25000" dirty="0">
                <a:solidFill>
                  <a:schemeClr val="tx1"/>
                </a:solidFill>
                <a:effectLst/>
                <a:latin typeface="+mn-lt"/>
                <a:ea typeface="+mn-ea"/>
                <a:cs typeface="+mn-cs"/>
              </a:rPr>
              <a:t>2</a:t>
            </a:r>
            <a:r>
              <a:rPr lang="en-US" sz="1200" b="1" kern="1200" dirty="0">
                <a:solidFill>
                  <a:schemeClr val="tx1"/>
                </a:solidFill>
                <a:effectLst/>
                <a:latin typeface="+mn-lt"/>
                <a:ea typeface="+mn-ea"/>
                <a:cs typeface="+mn-cs"/>
              </a:rPr>
              <a:t>e</a:t>
            </a:r>
            <a:r>
              <a:rPr lang="en-US" sz="1200" kern="1200" dirty="0">
                <a:solidFill>
                  <a:schemeClr val="tx1"/>
                </a:solidFill>
                <a:effectLst/>
                <a:latin typeface="+mn-lt"/>
                <a:ea typeface="+mn-ea"/>
                <a:cs typeface="+mn-cs"/>
              </a:rPr>
              <a:t>–which is more than all of </a:t>
            </a:r>
            <a:r>
              <a:rPr lang="en-US" sz="1200" b="1" kern="1200" dirty="0">
                <a:solidFill>
                  <a:schemeClr val="tx1"/>
                </a:solidFill>
                <a:effectLst/>
                <a:latin typeface="+mn-lt"/>
                <a:ea typeface="+mn-ea"/>
                <a:cs typeface="+mn-cs"/>
              </a:rPr>
              <a:t>Australia’s energy-related emissions in 2016.</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Last year alone, projects issued 62.9 M offsets: a record high for the market.</a:t>
            </a:r>
            <a:r>
              <a:rPr lang="en-US" sz="1200" kern="1200" dirty="0">
                <a:solidFill>
                  <a:schemeClr val="tx1"/>
                </a:solidFill>
                <a:effectLst/>
                <a:latin typeface="+mn-lt"/>
                <a:ea typeface="+mn-ea"/>
                <a:cs typeface="+mn-cs"/>
              </a:rPr>
              <a:t> That is the equivalent of </a:t>
            </a:r>
            <a:r>
              <a:rPr lang="en-US" sz="1200" i="1" kern="1200" dirty="0">
                <a:solidFill>
                  <a:schemeClr val="tx1"/>
                </a:solidFill>
                <a:effectLst/>
                <a:latin typeface="+mn-lt"/>
                <a:ea typeface="+mn-ea"/>
                <a:cs typeface="+mn-cs"/>
              </a:rPr>
              <a:t>not</a:t>
            </a:r>
            <a:r>
              <a:rPr lang="en-US" sz="1200" kern="1200" dirty="0">
                <a:solidFill>
                  <a:schemeClr val="tx1"/>
                </a:solidFill>
                <a:effectLst/>
                <a:latin typeface="+mn-lt"/>
                <a:ea typeface="+mn-ea"/>
                <a:cs typeface="+mn-cs"/>
              </a:rPr>
              <a:t> consuming almost 150 million barrels of oil.</a:t>
            </a:r>
          </a:p>
          <a:p>
            <a:endParaRPr lang="es-EC" sz="1200" b="0" kern="1200" dirty="0">
              <a:solidFill>
                <a:schemeClr val="tx1"/>
              </a:solidFill>
              <a:effectLst/>
              <a:latin typeface="+mn-lt"/>
              <a:ea typeface="+mn-ea"/>
              <a:cs typeface="+mn-cs"/>
            </a:endParaRPr>
          </a:p>
          <a:p>
            <a:r>
              <a:rPr lang="es-EC" sz="1200" b="0" kern="1200" dirty="0">
                <a:solidFill>
                  <a:schemeClr val="tx1"/>
                </a:solidFill>
                <a:effectLst/>
                <a:latin typeface="+mn-lt"/>
                <a:ea typeface="+mn-ea"/>
                <a:cs typeface="+mn-cs"/>
              </a:rPr>
              <a:t>Key findings: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dirty="0"/>
              <a:t>2017 saw a record high of issuances (</a:t>
            </a:r>
            <a:r>
              <a:rPr lang="es-EC" sz="1200" b="1" kern="1200" dirty="0">
                <a:solidFill>
                  <a:schemeClr val="tx1"/>
                </a:solidFill>
                <a:effectLst/>
                <a:latin typeface="+mn-lt"/>
                <a:ea typeface="+mn-ea"/>
                <a:cs typeface="+mn-cs"/>
              </a:rPr>
              <a:t>62.9</a:t>
            </a:r>
            <a:r>
              <a:rPr lang="es-EC" b="1" dirty="0"/>
              <a:t> MtCO</a:t>
            </a:r>
            <a:r>
              <a:rPr lang="es-EC" b="1" baseline="-25000" dirty="0"/>
              <a:t>2</a:t>
            </a:r>
            <a:r>
              <a:rPr lang="es-EC" b="1" dirty="0"/>
              <a:t>e) </a:t>
            </a:r>
            <a:r>
              <a:rPr lang="es-EC" dirty="0"/>
              <a:t>and retirements </a:t>
            </a:r>
            <a:r>
              <a:rPr lang="es-EC" b="1" dirty="0"/>
              <a:t>(42.8 MtCO2e)</a:t>
            </a:r>
            <a:r>
              <a:rPr lang="es-EC" sz="1200" b="0" kern="1200" dirty="0">
                <a:solidFill>
                  <a:schemeClr val="tx1"/>
                </a:solidFill>
                <a:effectLst/>
                <a:latin typeface="+mn-lt"/>
                <a:ea typeface="+mn-ea"/>
                <a:cs typeface="+mn-cs"/>
              </a:rPr>
              <a:t> WOO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C" sz="1200" b="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2017 Retirements:</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Most came from VCS projects, followed by Gold Standard, CAR projects, ACR projects, and Plan Vivo projects</a:t>
            </a:r>
            <a:endParaRPr lang="es-EC" sz="1200" b="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sz="1200" b="0" kern="1200" dirty="0">
                <a:solidFill>
                  <a:schemeClr val="tx1"/>
                </a:solidFill>
                <a:effectLst/>
                <a:latin typeface="+mn-lt"/>
                <a:ea typeface="+mn-ea"/>
                <a:cs typeface="+mn-cs"/>
              </a:rPr>
              <a:t>Speculation: US paris agreement? Companies looking more at Scope 3?</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C"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es-EC" sz="1200" b="0" kern="1200" dirty="0">
                <a:solidFill>
                  <a:schemeClr val="tx1"/>
                </a:solidFill>
                <a:effectLst/>
                <a:latin typeface="+mn-lt"/>
                <a:ea typeface="+mn-ea"/>
                <a:cs typeface="+mn-cs"/>
              </a:rPr>
              <a:t>In general, the total amount of issuances has increased year over year, but a particularly large uptick occurred last year</a:t>
            </a:r>
          </a:p>
          <a:p>
            <a:pPr marL="171450" indent="-171450">
              <a:buFont typeface="Arial" panose="020B0604020202020204" pitchFamily="34" charset="0"/>
              <a:buChar char="•"/>
            </a:pPr>
            <a:r>
              <a:rPr lang="es-EC" sz="1200" kern="1200" dirty="0">
                <a:solidFill>
                  <a:schemeClr val="tx1"/>
                </a:solidFill>
                <a:effectLst/>
                <a:latin typeface="+mn-lt"/>
                <a:ea typeface="+mn-ea"/>
                <a:cs typeface="+mn-cs"/>
              </a:rPr>
              <a:t>Some of the historic variation year to year can be attributed to activity in compliance markets. </a:t>
            </a:r>
          </a:p>
          <a:p>
            <a:pPr marL="171450" indent="-171450">
              <a:buFont typeface="Arial" panose="020B0604020202020204" pitchFamily="34" charset="0"/>
              <a:buChar char="•"/>
            </a:pPr>
            <a:endParaRPr lang="es-EC" sz="1200" b="0" kern="1200" dirty="0">
              <a:solidFill>
                <a:schemeClr val="tx1"/>
              </a:solidFill>
              <a:effectLst/>
              <a:latin typeface="+mn-lt"/>
              <a:ea typeface="+mn-ea"/>
              <a:cs typeface="+mn-cs"/>
            </a:endParaRPr>
          </a:p>
          <a:p>
            <a:pPr marL="171450" indent="-171450">
              <a:buFont typeface="Arial" panose="020B0604020202020204" pitchFamily="34" charset="0"/>
              <a:buChar char="•"/>
            </a:pPr>
            <a:endParaRPr lang="es-EC"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es-EC" sz="1200" b="0" kern="1200" dirty="0">
                <a:solidFill>
                  <a:schemeClr val="tx1"/>
                </a:solidFill>
                <a:effectLst/>
                <a:latin typeface="+mn-lt"/>
                <a:ea typeface="+mn-ea"/>
                <a:cs typeface="+mn-cs"/>
              </a:rPr>
              <a:t>FORESTRY: </a:t>
            </a:r>
          </a:p>
          <a:p>
            <a:pPr marL="171450" indent="-171450">
              <a:buFont typeface="Arial" panose="020B0604020202020204" pitchFamily="34" charset="0"/>
              <a:buChar char="•"/>
            </a:pPr>
            <a:r>
              <a:rPr lang="es-EC" sz="1200" b="0" kern="1200" dirty="0">
                <a:solidFill>
                  <a:schemeClr val="tx1"/>
                </a:solidFill>
                <a:effectLst/>
                <a:latin typeface="+mn-lt"/>
                <a:ea typeface="+mn-ea"/>
                <a:cs typeface="+mn-cs"/>
              </a:rPr>
              <a:t>Issuances: 30.7 Mt = record high in 2017</a:t>
            </a:r>
          </a:p>
          <a:p>
            <a:pPr marL="171450" indent="-171450">
              <a:buFont typeface="Arial" panose="020B0604020202020204" pitchFamily="34" charset="0"/>
              <a:buChar char="•"/>
            </a:pPr>
            <a:r>
              <a:rPr lang="es-EC" sz="1200" b="0" kern="1200" dirty="0">
                <a:solidFill>
                  <a:schemeClr val="tx1"/>
                </a:solidFill>
                <a:effectLst/>
                <a:latin typeface="+mn-lt"/>
                <a:ea typeface="+mn-ea"/>
                <a:cs typeface="+mn-cs"/>
              </a:rPr>
              <a:t>Q1 already 10.9 Mt</a:t>
            </a:r>
          </a:p>
          <a:p>
            <a:pPr marL="171450" indent="-171450">
              <a:buFont typeface="Arial" panose="020B0604020202020204" pitchFamily="34" charset="0"/>
              <a:buChar char="•"/>
            </a:pPr>
            <a:r>
              <a:rPr lang="es-EC" sz="1200" b="0" kern="1200" dirty="0">
                <a:solidFill>
                  <a:schemeClr val="tx1"/>
                </a:solidFill>
                <a:effectLst/>
                <a:latin typeface="+mn-lt"/>
                <a:ea typeface="+mn-ea"/>
                <a:cs typeface="+mn-cs"/>
              </a:rPr>
              <a:t>Retirements: 12.3 Mt = record high in 2017</a:t>
            </a:r>
          </a:p>
          <a:p>
            <a:pPr marL="171450" indent="-171450">
              <a:buFont typeface="Arial" panose="020B0604020202020204" pitchFamily="34" charset="0"/>
              <a:buChar char="•"/>
            </a:pPr>
            <a:r>
              <a:rPr lang="es-EC" sz="1200" b="0" kern="1200" dirty="0">
                <a:solidFill>
                  <a:schemeClr val="tx1"/>
                </a:solidFill>
                <a:effectLst/>
                <a:latin typeface="+mn-lt"/>
                <a:ea typeface="+mn-ea"/>
                <a:cs typeface="+mn-cs"/>
              </a:rPr>
              <a:t>Q1 already 6.7 Mt</a:t>
            </a:r>
            <a:endParaRPr lang="en-US" b="0" dirty="0"/>
          </a:p>
        </p:txBody>
      </p:sp>
      <p:sp>
        <p:nvSpPr>
          <p:cNvPr id="4" name="Slide Number Placeholder 3"/>
          <p:cNvSpPr>
            <a:spLocks noGrp="1"/>
          </p:cNvSpPr>
          <p:nvPr>
            <p:ph type="sldNum" sz="quarter" idx="10"/>
          </p:nvPr>
        </p:nvSpPr>
        <p:spPr/>
        <p:txBody>
          <a:bodyPr/>
          <a:lstStyle/>
          <a:p>
            <a:fld id="{28EE466E-7E6D-4B62-A9CE-5FA2E180BEAC}" type="slidenum">
              <a:rPr lang="en-US" smtClean="0"/>
              <a:t>12</a:t>
            </a:fld>
            <a:endParaRPr lang="en-US"/>
          </a:p>
        </p:txBody>
      </p:sp>
    </p:spTree>
    <p:extLst>
      <p:ext uri="{BB962C8B-B14F-4D97-AF65-F5344CB8AC3E}">
        <p14:creationId xmlns:p14="http://schemas.microsoft.com/office/powerpoint/2010/main" val="1210870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In terms of transactions… remember can be double counting of specific offsets here!... </a:t>
            </a:r>
          </a:p>
          <a:p>
            <a:r>
              <a:rPr lang="en-US" sz="1000" dirty="0"/>
              <a:t>Going to look at what is happening</a:t>
            </a:r>
            <a:r>
              <a:rPr lang="en-US" sz="1000" baseline="0" dirty="0"/>
              <a:t> in between issuances &amp; retirements. </a:t>
            </a:r>
            <a:endParaRPr lang="en-US" sz="1000" dirty="0"/>
          </a:p>
          <a:p>
            <a:endParaRPr lang="en-US" sz="1000" dirty="0"/>
          </a:p>
          <a:p>
            <a:pPr marL="174708" indent="-174708" defTabSz="931774">
              <a:buFont typeface="Arial" charset="0"/>
              <a:buChar char="•"/>
              <a:defRPr/>
            </a:pPr>
            <a:r>
              <a:rPr lang="en-US" sz="1000" dirty="0"/>
              <a:t>The red line shows CUMULATIVE volume; you can see we’ve topped the </a:t>
            </a:r>
            <a:r>
              <a:rPr lang="en-US" sz="1000" b="1" dirty="0"/>
              <a:t>1 billion tCO</a:t>
            </a:r>
            <a:r>
              <a:rPr lang="en-US" sz="1000" b="1" baseline="-25000" dirty="0"/>
              <a:t>2</a:t>
            </a:r>
            <a:r>
              <a:rPr lang="en-US" sz="1000" b="1" dirty="0"/>
              <a:t>e</a:t>
            </a:r>
            <a:r>
              <a:rPr lang="en-US" sz="1000" dirty="0"/>
              <a:t> in offsets transacted.</a:t>
            </a:r>
          </a:p>
          <a:p>
            <a:pPr marL="174708" indent="-174708">
              <a:buFont typeface="Arial" charset="0"/>
              <a:buChar char="•"/>
            </a:pPr>
            <a:r>
              <a:rPr lang="en-US" sz="1000" dirty="0"/>
              <a:t>In 2016 alone, we tracked a total of 63.4 million (M) tons of carbon dioxide equivalent</a:t>
            </a:r>
            <a:r>
              <a:rPr lang="mr-IN" sz="1000" dirty="0"/>
              <a:t>–</a:t>
            </a:r>
            <a:r>
              <a:rPr lang="en-US" sz="1000" dirty="0"/>
              <a:t> a </a:t>
            </a:r>
            <a:r>
              <a:rPr lang="en-US" sz="1000" b="1" dirty="0"/>
              <a:t>24% decrease</a:t>
            </a:r>
            <a:r>
              <a:rPr lang="en-US" sz="1000" b="1" baseline="0" dirty="0"/>
              <a:t> </a:t>
            </a:r>
            <a:r>
              <a:rPr lang="en-US" sz="1000" b="0" baseline="0" dirty="0"/>
              <a:t>from 2015 but </a:t>
            </a:r>
            <a:endParaRPr lang="en-US" sz="1000" dirty="0"/>
          </a:p>
          <a:p>
            <a:pPr marL="174708" indent="-174708" defTabSz="931774">
              <a:buFont typeface="Arial" charset="0"/>
              <a:buChar char="•"/>
              <a:defRPr/>
            </a:pPr>
            <a:r>
              <a:rPr lang="en-US" sz="1000" dirty="0"/>
              <a:t>You can see in the chart that voluntary transactions have always varied</a:t>
            </a:r>
            <a:r>
              <a:rPr lang="en-US" sz="1000" baseline="0" dirty="0"/>
              <a:t> year-over-year</a:t>
            </a:r>
            <a:r>
              <a:rPr lang="en-US" sz="1000" dirty="0"/>
              <a:t>. </a:t>
            </a:r>
          </a:p>
          <a:p>
            <a:pPr marL="174708" indent="-174708" defTabSz="931774">
              <a:buFont typeface="Arial" charset="0"/>
              <a:buChar char="•"/>
              <a:defRPr/>
            </a:pPr>
            <a:endParaRPr lang="en-US" sz="1000" dirty="0"/>
          </a:p>
          <a:p>
            <a:pPr marL="174708" indent="-174708">
              <a:buFont typeface="Arial" charset="0"/>
              <a:buChar char="•"/>
            </a:pPr>
            <a:r>
              <a:rPr lang="en-US" sz="1000" dirty="0"/>
              <a:t>A key factor in the “high” volumes seen here was from the interaction between the voluntary and compliance markets.</a:t>
            </a:r>
          </a:p>
          <a:p>
            <a:pPr marL="174708" indent="-174708">
              <a:buFont typeface="Arial" charset="0"/>
              <a:buChar char="•"/>
            </a:pPr>
            <a:r>
              <a:rPr lang="en-US" sz="1000" dirty="0"/>
              <a:t>Policy</a:t>
            </a:r>
            <a:r>
              <a:rPr lang="en-US" sz="1000" baseline="0" dirty="0"/>
              <a:t> decisions can play a big signal in the market… </a:t>
            </a:r>
            <a:endParaRPr lang="en-US" sz="1000" dirty="0"/>
          </a:p>
          <a:p>
            <a:pPr marL="640594" lvl="1" indent="-174708">
              <a:buFont typeface="Arial" charset="0"/>
              <a:buChar char="•"/>
            </a:pPr>
            <a:r>
              <a:rPr lang="en-US" sz="1000" dirty="0"/>
              <a:t>Ex: </a:t>
            </a:r>
            <a:r>
              <a:rPr lang="en-US" sz="1000" b="1" dirty="0"/>
              <a:t>light blue </a:t>
            </a:r>
            <a:r>
              <a:rPr lang="en-US" sz="1000" dirty="0"/>
              <a:t>color shows one category tracked – the Chicago Climate Exchange. That was a big player – established in the U.S. in 2003 as a voluntary GHG emissions reduction program that evaporated when the likelihood of a US compliance program vanished in 2009.</a:t>
            </a:r>
          </a:p>
          <a:p>
            <a:pPr marL="1097794" lvl="2" indent="-174708">
              <a:buFont typeface="Arial" charset="0"/>
              <a:buChar char="•"/>
            </a:pPr>
            <a:r>
              <a:rPr lang="en-US" sz="1000" dirty="0"/>
              <a:t>Will see in the next slide how important long-term,</a:t>
            </a:r>
            <a:r>
              <a:rPr lang="en-US" sz="1000" baseline="0" dirty="0"/>
              <a:t> stable policy is to the markets </a:t>
            </a:r>
            <a:endParaRPr lang="en-US" sz="1000" dirty="0"/>
          </a:p>
          <a:p>
            <a:pPr marL="640594" lvl="1" indent="-174708">
              <a:buFont typeface="Arial" charset="0"/>
              <a:buChar char="•"/>
            </a:pPr>
            <a:r>
              <a:rPr lang="en-US" sz="1000" dirty="0"/>
              <a:t>For example, when California introduced its cap-and-trade program in 2013, it allowed some United States (US) voluntary offsets and voluntary projects to convert into compliance offsets. (maroon color, 2012)</a:t>
            </a:r>
          </a:p>
        </p:txBody>
      </p:sp>
      <p:sp>
        <p:nvSpPr>
          <p:cNvPr id="4" name="Slide Number Placeholder 3"/>
          <p:cNvSpPr>
            <a:spLocks noGrp="1"/>
          </p:cNvSpPr>
          <p:nvPr>
            <p:ph type="sldNum" sz="quarter" idx="10"/>
          </p:nvPr>
        </p:nvSpPr>
        <p:spPr/>
        <p:txBody>
          <a:bodyPr/>
          <a:lstStyle/>
          <a:p>
            <a:fld id="{5A849BF1-A548-476B-9B1C-B25B320B7D73}" type="slidenum">
              <a:rPr lang="en-US" smtClean="0"/>
              <a:t>13</a:t>
            </a:fld>
            <a:endParaRPr lang="en-US"/>
          </a:p>
        </p:txBody>
      </p:sp>
    </p:spTree>
    <p:extLst>
      <p:ext uri="{BB962C8B-B14F-4D97-AF65-F5344CB8AC3E}">
        <p14:creationId xmlns:p14="http://schemas.microsoft.com/office/powerpoint/2010/main" val="1071199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Actual prices from less than $.5 to more than $50</a:t>
            </a:r>
          </a:p>
          <a:p>
            <a:r>
              <a:rPr lang="en-US" dirty="0"/>
              <a:t>A number of reasons, include project type, standard &amp; location </a:t>
            </a:r>
          </a:p>
          <a:p>
            <a:endParaRPr lang="en-US" dirty="0"/>
          </a:p>
          <a:p>
            <a:pPr lvl="1"/>
            <a:r>
              <a:rPr lang="es-EC" sz="1200" b="1" kern="1200" dirty="0">
                <a:solidFill>
                  <a:schemeClr val="tx1"/>
                </a:solidFill>
                <a:effectLst/>
                <a:latin typeface="+mn-lt"/>
                <a:ea typeface="+mn-ea"/>
                <a:cs typeface="+mn-cs"/>
              </a:rPr>
              <a:t>Project type:</a:t>
            </a:r>
            <a:r>
              <a:rPr lang="es-EC" sz="1200" kern="1200" dirty="0">
                <a:solidFill>
                  <a:schemeClr val="tx1"/>
                </a:solidFill>
                <a:effectLst/>
                <a:latin typeface="+mn-lt"/>
                <a:ea typeface="+mn-ea"/>
                <a:cs typeface="+mn-cs"/>
              </a:rPr>
              <a:t> Startup and operating costs differ based on how the offsets are being produced.</a:t>
            </a:r>
            <a:endParaRPr lang="en-US" sz="1200" kern="1200" dirty="0">
              <a:solidFill>
                <a:schemeClr val="tx1"/>
              </a:solidFill>
              <a:effectLst/>
              <a:latin typeface="+mn-lt"/>
              <a:ea typeface="+mn-ea"/>
              <a:cs typeface="+mn-cs"/>
            </a:endParaRPr>
          </a:p>
          <a:p>
            <a:pPr lvl="1"/>
            <a:r>
              <a:rPr lang="es-EC" sz="1200" b="1" kern="1200" dirty="0">
                <a:solidFill>
                  <a:schemeClr val="tx1"/>
                </a:solidFill>
                <a:effectLst/>
                <a:latin typeface="+mn-lt"/>
                <a:ea typeface="+mn-ea"/>
                <a:cs typeface="+mn-cs"/>
              </a:rPr>
              <a:t>Project location</a:t>
            </a:r>
            <a:r>
              <a:rPr lang="es-EC" sz="1200" kern="1200" dirty="0">
                <a:solidFill>
                  <a:schemeClr val="tx1"/>
                </a:solidFill>
                <a:effectLst/>
                <a:latin typeface="+mn-lt"/>
                <a:ea typeface="+mn-ea"/>
                <a:cs typeface="+mn-cs"/>
              </a:rPr>
              <a:t>: Costs for land, staff, and other factors vary by location.</a:t>
            </a:r>
            <a:endParaRPr lang="en-US" sz="1200" kern="1200" dirty="0">
              <a:solidFill>
                <a:schemeClr val="tx1"/>
              </a:solidFill>
              <a:effectLst/>
              <a:latin typeface="+mn-lt"/>
              <a:ea typeface="+mn-ea"/>
              <a:cs typeface="+mn-cs"/>
            </a:endParaRPr>
          </a:p>
          <a:p>
            <a:pPr lvl="1"/>
            <a:r>
              <a:rPr lang="es-EC" sz="1200" b="1" kern="1200" dirty="0">
                <a:solidFill>
                  <a:schemeClr val="tx1"/>
                </a:solidFill>
                <a:effectLst/>
                <a:latin typeface="+mn-lt"/>
                <a:ea typeface="+mn-ea"/>
                <a:cs typeface="+mn-cs"/>
              </a:rPr>
              <a:t>Transaction size</a:t>
            </a:r>
            <a:r>
              <a:rPr lang="es-EC" sz="1200" kern="1200" dirty="0">
                <a:solidFill>
                  <a:schemeClr val="tx1"/>
                </a:solidFill>
                <a:effectLst/>
                <a:latin typeface="+mn-lt"/>
                <a:ea typeface="+mn-ea"/>
                <a:cs typeface="+mn-cs"/>
              </a:rPr>
              <a:t>: Larger transactions sizes often correspond with lower prices.</a:t>
            </a:r>
            <a:endParaRPr lang="en-US" sz="1200" kern="1200" dirty="0">
              <a:solidFill>
                <a:schemeClr val="tx1"/>
              </a:solidFill>
              <a:effectLst/>
              <a:latin typeface="+mn-lt"/>
              <a:ea typeface="+mn-ea"/>
              <a:cs typeface="+mn-cs"/>
            </a:endParaRPr>
          </a:p>
          <a:p>
            <a:pPr lvl="1"/>
            <a:r>
              <a:rPr lang="es-EC" sz="1200" b="1" kern="1200" dirty="0">
                <a:solidFill>
                  <a:schemeClr val="tx1"/>
                </a:solidFill>
                <a:effectLst/>
                <a:latin typeface="+mn-lt"/>
                <a:ea typeface="+mn-ea"/>
                <a:cs typeface="+mn-cs"/>
              </a:rPr>
              <a:t>Who’s buying</a:t>
            </a:r>
            <a:r>
              <a:rPr lang="es-EC" sz="1200" kern="1200" dirty="0">
                <a:solidFill>
                  <a:schemeClr val="tx1"/>
                </a:solidFill>
                <a:effectLst/>
                <a:latin typeface="+mn-lt"/>
                <a:ea typeface="+mn-ea"/>
                <a:cs typeface="+mn-cs"/>
              </a:rPr>
              <a:t>: Intermediary sellers often pay lower prices than end buyers. </a:t>
            </a:r>
            <a:endParaRPr lang="en-US" sz="1200" kern="1200" dirty="0">
              <a:solidFill>
                <a:schemeClr val="tx1"/>
              </a:solidFill>
              <a:effectLst/>
              <a:latin typeface="+mn-lt"/>
              <a:ea typeface="+mn-ea"/>
              <a:cs typeface="+mn-cs"/>
            </a:endParaRPr>
          </a:p>
          <a:p>
            <a:pPr lvl="1"/>
            <a:r>
              <a:rPr lang="es-EC" sz="1200" b="1" kern="1200" dirty="0">
                <a:solidFill>
                  <a:schemeClr val="tx1"/>
                </a:solidFill>
                <a:effectLst/>
                <a:latin typeface="+mn-lt"/>
                <a:ea typeface="+mn-ea"/>
                <a:cs typeface="+mn-cs"/>
              </a:rPr>
              <a:t>Buyer’s preferences:</a:t>
            </a:r>
            <a:r>
              <a:rPr lang="es-EC" sz="1200" kern="1200" dirty="0">
                <a:solidFill>
                  <a:schemeClr val="tx1"/>
                </a:solidFill>
                <a:effectLst/>
                <a:latin typeface="+mn-lt"/>
                <a:ea typeface="+mn-ea"/>
                <a:cs typeface="+mn-cs"/>
              </a:rPr>
              <a:t> Some buyers choose offsets based primarily on the cost, while others pay more to source offsets from certain project types or locations, or with certain co-benefits</a:t>
            </a:r>
            <a:endParaRPr lang="en-US" dirty="0"/>
          </a:p>
          <a:p>
            <a:endParaRPr lang="en-US" dirty="0"/>
          </a:p>
          <a:p>
            <a:r>
              <a:rPr lang="en-US" dirty="0"/>
              <a:t>(shown later)</a:t>
            </a:r>
          </a:p>
          <a:p>
            <a:endParaRPr lang="en-US" sz="1000" b="1" dirty="0"/>
          </a:p>
          <a:p>
            <a:endParaRPr lang="en-US" sz="1000" b="1" dirty="0"/>
          </a:p>
          <a:p>
            <a:r>
              <a:rPr lang="en-US" sz="1000" b="1" dirty="0"/>
              <a:t>Speaking of</a:t>
            </a:r>
            <a:r>
              <a:rPr lang="en-US" sz="1000" b="1" baseline="0" dirty="0"/>
              <a:t> value… what determines prices anyway?</a:t>
            </a:r>
            <a:endParaRPr lang="en-US" sz="1000" b="1" dirty="0"/>
          </a:p>
          <a:p>
            <a:r>
              <a:rPr lang="en-US" sz="1000" b="1" dirty="0"/>
              <a:t>Prices remained highly variable- and differed based on particular location, standard, project type, or other attributes.</a:t>
            </a:r>
            <a:endParaRPr lang="en-US" sz="1000" dirty="0"/>
          </a:p>
          <a:p>
            <a:endParaRPr lang="en-US" sz="1000" dirty="0"/>
          </a:p>
          <a:p>
            <a:pPr marL="174708" indent="-174708">
              <a:buFont typeface="Arial" charset="0"/>
              <a:buChar char="•"/>
            </a:pPr>
            <a:r>
              <a:rPr lang="en-US" sz="1000" dirty="0"/>
              <a:t>Prices ranged from less than $0.50/tCO</a:t>
            </a:r>
            <a:r>
              <a:rPr lang="en-US" sz="1000" baseline="-25000" dirty="0"/>
              <a:t>2</a:t>
            </a:r>
            <a:r>
              <a:rPr lang="en-US" sz="1000" dirty="0"/>
              <a:t>e to more than $50/tCO</a:t>
            </a:r>
            <a:r>
              <a:rPr lang="en-US" sz="1000" baseline="-25000" dirty="0"/>
              <a:t>2</a:t>
            </a:r>
            <a:r>
              <a:rPr lang="en-US" sz="1000" dirty="0"/>
              <a:t>e. </a:t>
            </a:r>
          </a:p>
          <a:p>
            <a:pPr marL="174708" indent="-174708">
              <a:buFont typeface="Arial" charset="0"/>
              <a:buChar char="•"/>
            </a:pPr>
            <a:r>
              <a:rPr lang="en-US" sz="1000" dirty="0"/>
              <a:t>The average price across all transactions was $3.0/tCO</a:t>
            </a:r>
            <a:r>
              <a:rPr lang="en-US" sz="1000" baseline="-25000" dirty="0"/>
              <a:t>2</a:t>
            </a:r>
            <a:r>
              <a:rPr lang="en-US" sz="1000" dirty="0"/>
              <a:t>e. </a:t>
            </a:r>
          </a:p>
          <a:p>
            <a:endParaRPr lang="en-US" sz="1000" dirty="0"/>
          </a:p>
          <a:p>
            <a:r>
              <a:rPr lang="en-US" sz="1000" dirty="0"/>
              <a:t>Lowest: large hydro @ $0.2/t</a:t>
            </a:r>
            <a:endParaRPr lang="cs-CZ" sz="1000" dirty="0"/>
          </a:p>
          <a:p>
            <a:r>
              <a:rPr lang="cs-CZ" sz="1000" dirty="0"/>
              <a:t>Highest: Ethiopia @ $11.3/t</a:t>
            </a:r>
            <a:endParaRPr lang="en-US" sz="1000" dirty="0"/>
          </a:p>
          <a:p>
            <a:endParaRPr lang="en-US" sz="1000" dirty="0"/>
          </a:p>
          <a:p>
            <a:r>
              <a:rPr lang="en-US" sz="1000" b="1" dirty="0"/>
              <a:t>There are a number of factors that affect average price; include which standard is used, which methodology/project type, project finance, location, and buyer motivation. We’ll touch on some of these in the coming slides</a:t>
            </a:r>
            <a:endParaRPr lang="en-US" sz="1000" dirty="0"/>
          </a:p>
          <a:p>
            <a:endParaRPr lang="en-US" sz="1000" dirty="0"/>
          </a:p>
          <a:p>
            <a:endParaRPr lang="en-US" sz="1000" dirty="0"/>
          </a:p>
          <a:p>
            <a:endParaRPr lang="en-US" sz="1000" dirty="0"/>
          </a:p>
        </p:txBody>
      </p:sp>
      <p:sp>
        <p:nvSpPr>
          <p:cNvPr id="4" name="Slide Number Placeholder 3"/>
          <p:cNvSpPr>
            <a:spLocks noGrp="1"/>
          </p:cNvSpPr>
          <p:nvPr>
            <p:ph type="sldNum" sz="quarter" idx="10"/>
          </p:nvPr>
        </p:nvSpPr>
        <p:spPr/>
        <p:txBody>
          <a:bodyPr/>
          <a:lstStyle/>
          <a:p>
            <a:fld id="{FC3814B3-8802-8C49-9B87-C5BB1A0EBDB5}" type="slidenum">
              <a:rPr lang="en-US" smtClean="0"/>
              <a:t>14</a:t>
            </a:fld>
            <a:endParaRPr lang="en-US"/>
          </a:p>
        </p:txBody>
      </p:sp>
    </p:spTree>
    <p:extLst>
      <p:ext uri="{BB962C8B-B14F-4D97-AF65-F5344CB8AC3E}">
        <p14:creationId xmlns:p14="http://schemas.microsoft.com/office/powerpoint/2010/main" val="3300894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Other factors that might influence demand for offsets include…</a:t>
            </a:r>
          </a:p>
          <a:p>
            <a:r>
              <a:rPr lang="en-US" sz="1000" b="1" dirty="0"/>
              <a:t>Mentioned previously,</a:t>
            </a:r>
            <a:r>
              <a:rPr lang="en-US" sz="1000" b="1" baseline="0" dirty="0"/>
              <a:t> co-benefits and project location. </a:t>
            </a:r>
          </a:p>
          <a:p>
            <a:endParaRPr lang="en-US" sz="1000" b="1" dirty="0"/>
          </a:p>
          <a:p>
            <a:pPr marL="174708" indent="-174708">
              <a:buFont typeface="Arial" charset="0"/>
              <a:buChar char="•"/>
            </a:pPr>
            <a:r>
              <a:rPr lang="en-US" sz="1000" dirty="0"/>
              <a:t>we asked respondents (suppliers) what reasons *they thought* buyers purchased their offsets. </a:t>
            </a:r>
          </a:p>
          <a:p>
            <a:r>
              <a:rPr lang="en-US" sz="1000" b="1" dirty="0"/>
              <a:t>You can see here…</a:t>
            </a:r>
          </a:p>
          <a:p>
            <a:endParaRPr lang="en-US" sz="1000" b="1" dirty="0"/>
          </a:p>
        </p:txBody>
      </p:sp>
      <p:sp>
        <p:nvSpPr>
          <p:cNvPr id="4" name="Slide Number Placeholder 3"/>
          <p:cNvSpPr>
            <a:spLocks noGrp="1"/>
          </p:cNvSpPr>
          <p:nvPr>
            <p:ph type="sldNum" sz="quarter" idx="10"/>
          </p:nvPr>
        </p:nvSpPr>
        <p:spPr/>
        <p:txBody>
          <a:bodyPr/>
          <a:lstStyle/>
          <a:p>
            <a:fld id="{E8FCF68E-C5BF-4B4D-A729-3C878B81BA24}" type="slidenum">
              <a:rPr lang="en-US" smtClean="0"/>
              <a:pPr/>
              <a:t>15</a:t>
            </a:fld>
            <a:endParaRPr lang="en-US"/>
          </a:p>
        </p:txBody>
      </p:sp>
    </p:spTree>
    <p:extLst>
      <p:ext uri="{BB962C8B-B14F-4D97-AF65-F5344CB8AC3E}">
        <p14:creationId xmlns:p14="http://schemas.microsoft.com/office/powerpoint/2010/main" val="105963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some upcoming trends that can inhibit, change, or expand voluntary </a:t>
            </a:r>
          </a:p>
          <a:p>
            <a:endParaRPr lang="en-US" dirty="0"/>
          </a:p>
          <a:p>
            <a:r>
              <a:rPr lang="en-US" dirty="0"/>
              <a:t>Paris Agreement: depending on how the rules go, this could severely curtain voluntary offsetting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CORSIA could become the world’s largest carbon market: it could potentially create demand for 1.6-3.7 billion tonnes of emissions reductions during its initial three phases of implementation.</a:t>
            </a:r>
          </a:p>
          <a:p>
            <a:endParaRPr lang="en-US" dirty="0"/>
          </a:p>
        </p:txBody>
      </p:sp>
      <p:sp>
        <p:nvSpPr>
          <p:cNvPr id="4" name="Slide Number Placeholder 3"/>
          <p:cNvSpPr>
            <a:spLocks noGrp="1"/>
          </p:cNvSpPr>
          <p:nvPr>
            <p:ph type="sldNum" sz="quarter" idx="5"/>
          </p:nvPr>
        </p:nvSpPr>
        <p:spPr/>
        <p:txBody>
          <a:bodyPr/>
          <a:lstStyle/>
          <a:p>
            <a:fld id="{28EE466E-7E6D-4B62-A9CE-5FA2E180BEAC}" type="slidenum">
              <a:rPr lang="en-US" smtClean="0"/>
              <a:t>16</a:t>
            </a:fld>
            <a:endParaRPr lang="en-US"/>
          </a:p>
        </p:txBody>
      </p:sp>
    </p:spTree>
    <p:extLst>
      <p:ext uri="{BB962C8B-B14F-4D97-AF65-F5344CB8AC3E}">
        <p14:creationId xmlns:p14="http://schemas.microsoft.com/office/powerpoint/2010/main" val="25297180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few interesting things coming up include…</a:t>
            </a:r>
          </a:p>
          <a:p>
            <a:endParaRPr lang="en-US" dirty="0"/>
          </a:p>
        </p:txBody>
      </p:sp>
      <p:sp>
        <p:nvSpPr>
          <p:cNvPr id="4" name="Slide Number Placeholder 3"/>
          <p:cNvSpPr>
            <a:spLocks noGrp="1"/>
          </p:cNvSpPr>
          <p:nvPr>
            <p:ph type="sldNum" sz="quarter" idx="5"/>
          </p:nvPr>
        </p:nvSpPr>
        <p:spPr/>
        <p:txBody>
          <a:bodyPr/>
          <a:lstStyle/>
          <a:p>
            <a:fld id="{28EE466E-7E6D-4B62-A9CE-5FA2E180BEAC}" type="slidenum">
              <a:rPr lang="en-US" smtClean="0"/>
              <a:t>17</a:t>
            </a:fld>
            <a:endParaRPr lang="en-US"/>
          </a:p>
        </p:txBody>
      </p:sp>
    </p:spTree>
    <p:extLst>
      <p:ext uri="{BB962C8B-B14F-4D97-AF65-F5344CB8AC3E}">
        <p14:creationId xmlns:p14="http://schemas.microsoft.com/office/powerpoint/2010/main" val="3211970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EE466E-7E6D-4B62-A9CE-5FA2E180BEAC}" type="slidenum">
              <a:rPr lang="en-US" smtClean="0"/>
              <a:t>18</a:t>
            </a:fld>
            <a:endParaRPr lang="en-US" dirty="0"/>
          </a:p>
        </p:txBody>
      </p:sp>
    </p:spTree>
    <p:extLst>
      <p:ext uri="{BB962C8B-B14F-4D97-AF65-F5344CB8AC3E}">
        <p14:creationId xmlns:p14="http://schemas.microsoft.com/office/powerpoint/2010/main" val="1509069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Many of you may be familiar</a:t>
            </a:r>
            <a:r>
              <a:rPr lang="en-US" baseline="0" dirty="0"/>
              <a:t> with Ecosystem Marketplace’s work. We produce annual reports on environmental markets including water, biodiversity, the voluntary carbon and forest carbon markets. We also write articles that cover the latest policies, financing and project development in these markets. All of our articles and reports are freely available on our website. </a:t>
            </a:r>
            <a:endParaRPr lang="en-US" sz="1200" b="0" i="0" kern="1200" dirty="0">
              <a:solidFill>
                <a:schemeClr val="tx1"/>
              </a:solidFill>
              <a:effectLst/>
              <a:latin typeface="+mn-lt"/>
              <a:ea typeface="+mn-ea"/>
              <a:cs typeface="+mn-cs"/>
            </a:endParaRPr>
          </a:p>
          <a:p>
            <a:pPr defTabSz="931774">
              <a:defRPr/>
            </a:pPr>
            <a:endParaRPr lang="en-US" b="0" baseline="0" dirty="0"/>
          </a:p>
          <a:p>
            <a:pPr defTabSz="931774">
              <a:defRPr/>
            </a:pPr>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5A849BF1-A548-476B-9B1C-B25B320B7D73}" type="slidenum">
              <a:rPr lang="en-US" smtClean="0"/>
              <a:t>3</a:t>
            </a:fld>
            <a:endParaRPr lang="en-US" dirty="0"/>
          </a:p>
        </p:txBody>
      </p:sp>
    </p:spTree>
    <p:extLst>
      <p:ext uri="{BB962C8B-B14F-4D97-AF65-F5344CB8AC3E}">
        <p14:creationId xmlns:p14="http://schemas.microsoft.com/office/powerpoint/2010/main" val="2267070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all know, we are not on track to reduce emissions</a:t>
            </a:r>
          </a:p>
          <a:p>
            <a:r>
              <a:rPr lang="en-US" dirty="0"/>
              <a:t>This is largely due to countries not setting or implementing stringent targets, policies and mechanisms</a:t>
            </a:r>
          </a:p>
        </p:txBody>
      </p:sp>
      <p:sp>
        <p:nvSpPr>
          <p:cNvPr id="4" name="Slide Number Placeholder 3"/>
          <p:cNvSpPr>
            <a:spLocks noGrp="1"/>
          </p:cNvSpPr>
          <p:nvPr>
            <p:ph type="sldNum" sz="quarter" idx="5"/>
          </p:nvPr>
        </p:nvSpPr>
        <p:spPr/>
        <p:txBody>
          <a:bodyPr/>
          <a:lstStyle/>
          <a:p>
            <a:fld id="{28EE466E-7E6D-4B62-A9CE-5FA2E180BEAC}" type="slidenum">
              <a:rPr lang="en-US" smtClean="0"/>
              <a:t>4</a:t>
            </a:fld>
            <a:endParaRPr lang="en-US"/>
          </a:p>
        </p:txBody>
      </p:sp>
    </p:spTree>
    <p:extLst>
      <p:ext uri="{BB962C8B-B14F-4D97-AF65-F5344CB8AC3E}">
        <p14:creationId xmlns:p14="http://schemas.microsoft.com/office/powerpoint/2010/main" val="1210859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C" dirty="0"/>
              <a:t>We need deep emissions reductions within all industries and countries in the world.</a:t>
            </a:r>
          </a:p>
          <a:p>
            <a:r>
              <a:rPr lang="es-EC" dirty="0"/>
              <a:t>Some emissions reductions are </a:t>
            </a:r>
            <a:r>
              <a:rPr lang="es-EC" b="1" u="sng" dirty="0"/>
              <a:t>easier </a:t>
            </a:r>
            <a:r>
              <a:rPr lang="es-EC" dirty="0"/>
              <a:t>and most </a:t>
            </a:r>
            <a:r>
              <a:rPr lang="es-EC" b="1" u="sng" dirty="0"/>
              <a:t>cost-effective</a:t>
            </a:r>
            <a:r>
              <a:rPr lang="es-EC" dirty="0"/>
              <a:t> to implement than others.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 carbon offset represents a </a:t>
            </a:r>
            <a:r>
              <a:rPr lang="en-US" b="1" baseline="0" dirty="0"/>
              <a:t>tonne of carbon dioxide </a:t>
            </a:r>
            <a:r>
              <a:rPr lang="en-US" baseline="0" dirty="0"/>
              <a:t>– or equivalent greenhouse gas – reduced, sequestered or avoided. These emissions reductions can be quantified &amp; traded around the world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For example, in a compliance market like California,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8EE466E-7E6D-4B62-A9CE-5FA2E180BEAC}" type="slidenum">
              <a:rPr lang="en-US" smtClean="0"/>
              <a:t>5</a:t>
            </a:fld>
            <a:endParaRPr lang="en-US"/>
          </a:p>
        </p:txBody>
      </p:sp>
    </p:spTree>
    <p:extLst>
      <p:ext uri="{BB962C8B-B14F-4D97-AF65-F5344CB8AC3E}">
        <p14:creationId xmlns:p14="http://schemas.microsoft.com/office/powerpoint/2010/main" val="2274450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past, organizations might do an activity and then say how many emissions reductions they thought they made. Historically, projects producing voluntary carbon offsets were unregulated. In some cases, project developers said that they had reduced emissions, when researchers or activities later found that in fact no emissions reductions had taken place. Because</a:t>
            </a:r>
            <a:r>
              <a:rPr lang="en-US" baseline="0" dirty="0"/>
              <a:t> of this and other quality concerns, third-party voluntary offset standards made requirements to ensure that offsets approved under their standard represent real emissions reductions.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Nowdays</a:t>
            </a:r>
            <a:r>
              <a:rPr lang="en-US" dirty="0"/>
              <a:t>,</a:t>
            </a:r>
            <a:r>
              <a:rPr lang="en-US" baseline="0" dirty="0"/>
              <a:t> nearly all voluntary projects are d</a:t>
            </a:r>
            <a:r>
              <a:rPr lang="en-US" dirty="0"/>
              <a:t>eveloped in</a:t>
            </a:r>
            <a:r>
              <a:rPr lang="en-US" baseline="0" dirty="0"/>
              <a:t> accordance with methodologies or protocols made by third-party standards – who lay out rules and regulations, and ensure activities are verified by third-party auditors.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dirty="0"/>
              <a:t>In 2016, </a:t>
            </a:r>
            <a:r>
              <a:rPr lang="en-US" sz="1200" b="1" dirty="0"/>
              <a:t>99%</a:t>
            </a:r>
            <a:r>
              <a:rPr lang="en-US" sz="1200" dirty="0"/>
              <a:t> of offsets in the voluntary carbon markets were certified by a third-party </a:t>
            </a:r>
          </a:p>
          <a:p>
            <a:pPr marL="174708" indent="-174708">
              <a:buFont typeface="Arial" charset="0"/>
              <a:buChar char="•"/>
            </a:pPr>
            <a:r>
              <a:rPr lang="en-US" sz="1200" dirty="0"/>
              <a:t>And respondents reported using </a:t>
            </a:r>
            <a:r>
              <a:rPr lang="en-US" sz="1200" b="1" dirty="0"/>
              <a:t>thirteen </a:t>
            </a:r>
            <a:r>
              <a:rPr lang="en-US" sz="1200" dirty="0"/>
              <a:t>different standards – major ones shown</a:t>
            </a:r>
            <a:r>
              <a:rPr lang="en-US" sz="1200" baseline="0" dirty="0"/>
              <a:t> </a:t>
            </a:r>
            <a:r>
              <a:rPr lang="en-US" sz="1200" dirty="0"/>
              <a:t>here on the right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Most standards seek to ensure the following for any approved offsets::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Permanent, Additional, Verifiable, Enforceable, and Real</a:t>
            </a:r>
            <a:endParaRPr lang="en-US" dirty="0"/>
          </a:p>
        </p:txBody>
      </p:sp>
      <p:sp>
        <p:nvSpPr>
          <p:cNvPr id="4" name="Slide Number Placeholder 3"/>
          <p:cNvSpPr>
            <a:spLocks noGrp="1"/>
          </p:cNvSpPr>
          <p:nvPr>
            <p:ph type="sldNum" sz="quarter" idx="10"/>
          </p:nvPr>
        </p:nvSpPr>
        <p:spPr/>
        <p:txBody>
          <a:bodyPr/>
          <a:lstStyle/>
          <a:p>
            <a:fld id="{5A849BF1-A548-476B-9B1C-B25B320B7D73}" type="slidenum">
              <a:rPr lang="en-US" smtClean="0"/>
              <a:t>6</a:t>
            </a:fld>
            <a:endParaRPr lang="en-US"/>
          </a:p>
        </p:txBody>
      </p:sp>
    </p:spTree>
    <p:extLst>
      <p:ext uri="{BB962C8B-B14F-4D97-AF65-F5344CB8AC3E}">
        <p14:creationId xmlns:p14="http://schemas.microsoft.com/office/powerpoint/2010/main" val="2893591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top </a:t>
            </a:r>
            <a:r>
              <a:rPr lang="en-US" baseline="0" dirty="0"/>
              <a:t>part of the slide shows possible stages of voluntary offsets (</a:t>
            </a:r>
            <a:r>
              <a:rPr lang="en-US" dirty="0"/>
              <a:t>Please keep in mind that the specific steps may vary, depending on what standard a carbon project follows.)</a:t>
            </a:r>
          </a:p>
          <a:p>
            <a:pPr marL="174708" indent="-174708">
              <a:buFont typeface="Arial" panose="020B0604020202020204" pitchFamily="34" charset="0"/>
              <a:buChar char="•"/>
            </a:pPr>
            <a:r>
              <a:rPr lang="en-US" dirty="0"/>
              <a:t>Before an offset can be traded, or transacted,</a:t>
            </a:r>
            <a:r>
              <a:rPr lang="en-US" baseline="0" dirty="0"/>
              <a:t> it first must be produced. Offsets are produced by projects – the first five bullet points listed here reflect steps most projects go through to produce an offset:</a:t>
            </a:r>
            <a:endParaRPr lang="en-US" dirty="0"/>
          </a:p>
          <a:p>
            <a:pPr marL="174708" indent="-174708">
              <a:buFont typeface="Arial" panose="020B0604020202020204" pitchFamily="34" charset="0"/>
              <a:buChar char="•"/>
            </a:pPr>
            <a:r>
              <a:rPr lang="en-US" dirty="0"/>
              <a:t>Generally, a project developer begins by outlining what they expect a project will do in a project idea note. </a:t>
            </a:r>
          </a:p>
          <a:p>
            <a:pPr marL="174708" indent="-174708">
              <a:buFont typeface="Arial" panose="020B0604020202020204" pitchFamily="34" charset="0"/>
              <a:buChar char="•"/>
            </a:pPr>
            <a:r>
              <a:rPr lang="en-US" dirty="0"/>
              <a:t>Following that, they will select a methodology (which includes more specific rules about next steps), and then detail what they will do in a project design document. </a:t>
            </a:r>
          </a:p>
          <a:p>
            <a:pPr marL="174708" indent="-174708">
              <a:buFont typeface="Arial" panose="020B0604020202020204" pitchFamily="34" charset="0"/>
              <a:buChar char="•"/>
            </a:pPr>
            <a:r>
              <a:rPr lang="en-US" dirty="0"/>
              <a:t>A third party organization – not the standard body or the project developer – will then validate that the project is meeting all of the requirements for a standard body’s methodology. </a:t>
            </a:r>
          </a:p>
          <a:p>
            <a:pPr marL="174708" indent="-174708">
              <a:buFont typeface="Arial" panose="020B0604020202020204" pitchFamily="34" charset="0"/>
              <a:buChar char="•"/>
            </a:pPr>
            <a:r>
              <a:rPr lang="en-US" dirty="0"/>
              <a:t>Once the project has started to achieve its emissions reductions goals, the a third party will visit the project again to verify the number of emissions reductions a project has achieved.</a:t>
            </a:r>
          </a:p>
          <a:p>
            <a:endParaRPr lang="en-US" dirty="0"/>
          </a:p>
          <a:p>
            <a:r>
              <a:rPr lang="en-US" dirty="0"/>
              <a:t>At that point, the standard bodies will </a:t>
            </a:r>
            <a:r>
              <a:rPr lang="en-US" b="1" dirty="0"/>
              <a:t>issue</a:t>
            </a:r>
            <a:r>
              <a:rPr lang="en-US" dirty="0"/>
              <a:t> offsets to the project developer. These offsets appear on what’s called a registry; and each offset</a:t>
            </a:r>
            <a:r>
              <a:rPr lang="en-US" baseline="0" dirty="0"/>
              <a:t> is given its own unique ID.</a:t>
            </a:r>
          </a:p>
          <a:p>
            <a:endParaRPr lang="en-US" baseline="0" dirty="0"/>
          </a:p>
          <a:p>
            <a:endParaRPr lang="en-US" dirty="0"/>
          </a:p>
          <a:p>
            <a:endParaRPr lang="en-US" dirty="0"/>
          </a:p>
          <a:p>
            <a:r>
              <a:rPr lang="en-US" dirty="0"/>
              <a:t>This</a:t>
            </a:r>
            <a:r>
              <a:rPr lang="en-US" baseline="0" dirty="0"/>
              <a:t> can sometimes take years, but it’s not even the most difficult part. </a:t>
            </a:r>
          </a:p>
          <a:p>
            <a:r>
              <a:rPr lang="en-US" baseline="0" dirty="0"/>
              <a:t>The most difficult part for some PDs is selling their offsets. </a:t>
            </a:r>
          </a:p>
          <a:p>
            <a:r>
              <a:rPr lang="en-US" baseline="0" dirty="0"/>
              <a:t>After issuance, emissions reductions are tradable…</a:t>
            </a:r>
          </a:p>
          <a:p>
            <a:r>
              <a:rPr lang="en-US" baseline="0" dirty="0"/>
              <a:t>However, no centralized marketplace for buyers and sellers to meet. </a:t>
            </a:r>
          </a:p>
          <a:p>
            <a:r>
              <a:rPr lang="en-US" baseline="0" dirty="0"/>
              <a:t>This is what we track – transactions. Here are some of the different ways an offset can change hands before being retired.</a:t>
            </a:r>
          </a:p>
          <a:p>
            <a:pPr marL="171450" indent="-171450">
              <a:buFont typeface="Wingdings" panose="05000000000000000000" pitchFamily="2" charset="2"/>
              <a:buChar char="Ø"/>
            </a:pPr>
            <a:r>
              <a:rPr lang="en-US" baseline="0" dirty="0"/>
              <a:t>PD to End Buyer</a:t>
            </a:r>
          </a:p>
          <a:p>
            <a:pPr marL="171450" indent="-171450">
              <a:buFont typeface="Wingdings" panose="05000000000000000000" pitchFamily="2" charset="2"/>
              <a:buChar char="Ø"/>
            </a:pPr>
            <a:r>
              <a:rPr lang="en-US" baseline="0" dirty="0"/>
              <a:t>PD to broker</a:t>
            </a:r>
          </a:p>
          <a:p>
            <a:pPr marL="171450" indent="-171450">
              <a:buFont typeface="Wingdings" panose="05000000000000000000" pitchFamily="2" charset="2"/>
              <a:buChar char="Ø"/>
            </a:pPr>
            <a:r>
              <a:rPr lang="en-US" baseline="0" dirty="0"/>
              <a:t>PD to retailer</a:t>
            </a:r>
          </a:p>
          <a:p>
            <a:endParaRPr lang="en-US" baseline="0" dirty="0"/>
          </a:p>
          <a:p>
            <a:r>
              <a:rPr lang="en-US" baseline="0" dirty="0"/>
              <a:t>Retirement is when an end buyer wants to use the offset to count against its own emissions reductions. This is a critical step because it flags offsets on the registry as being permanently sold. That way no other organizations can count the emissions reduction as their own.</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A849BF1-A548-476B-9B1C-B25B320B7D73}" type="slidenum">
              <a:rPr lang="en-US" smtClean="0"/>
              <a:t>7</a:t>
            </a:fld>
            <a:endParaRPr lang="en-US"/>
          </a:p>
        </p:txBody>
      </p:sp>
    </p:spTree>
    <p:extLst>
      <p:ext uri="{BB962C8B-B14F-4D97-AF65-F5344CB8AC3E}">
        <p14:creationId xmlns:p14="http://schemas.microsoft.com/office/powerpoint/2010/main" val="289497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Emissions reductions can occur from a variety of activities, such as </a:t>
            </a:r>
            <a:r>
              <a:rPr lang="en-US" dirty="0"/>
              <a:t>installing more efficient light bulbs to planting trees.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5A849BF1-A548-476B-9B1C-B25B320B7D73}" type="slidenum">
              <a:rPr lang="en-US" smtClean="0"/>
              <a:t>8</a:t>
            </a:fld>
            <a:endParaRPr lang="en-US"/>
          </a:p>
        </p:txBody>
      </p:sp>
    </p:spTree>
    <p:extLst>
      <p:ext uri="{BB962C8B-B14F-4D97-AF65-F5344CB8AC3E}">
        <p14:creationId xmlns:p14="http://schemas.microsoft.com/office/powerpoint/2010/main" val="4214707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An offset represents a </a:t>
            </a:r>
            <a:r>
              <a:rPr lang="en-US" b="1" baseline="0" dirty="0"/>
              <a:t>tonne of carbon dioxide </a:t>
            </a:r>
            <a:r>
              <a:rPr lang="en-US" baseline="0" dirty="0"/>
              <a:t>– or equivalent greenhouse gas – reduced, sequestered or avoided. These emissions reductions can occur from a variety of activities, such as </a:t>
            </a:r>
            <a:r>
              <a:rPr lang="en-US" dirty="0"/>
              <a:t>installing more efficient light bulbs to planting trees. </a:t>
            </a:r>
          </a:p>
          <a:p>
            <a:endParaRPr lang="es-EC" sz="1200" kern="1200" dirty="0">
              <a:solidFill>
                <a:schemeClr val="tx1"/>
              </a:solidFill>
              <a:effectLst/>
              <a:latin typeface="+mn-lt"/>
              <a:ea typeface="+mn-ea"/>
              <a:cs typeface="+mn-cs"/>
            </a:endParaRPr>
          </a:p>
          <a:p>
            <a:pPr marL="171450" indent="-171450">
              <a:buFont typeface="Arial" panose="020B0604020202020204" pitchFamily="34" charset="0"/>
              <a:buChar char="•"/>
            </a:pPr>
            <a:r>
              <a:rPr lang="es-EC" sz="1200" kern="1200" dirty="0">
                <a:solidFill>
                  <a:schemeClr val="tx1"/>
                </a:solidFill>
                <a:effectLst/>
                <a:latin typeface="+mn-lt"/>
                <a:ea typeface="+mn-ea"/>
                <a:cs typeface="+mn-cs"/>
              </a:rPr>
              <a:t>As you can see, the majority of actively-issuing projects are those doing energy effiency &amp; fuel switching activities, followed by renewable energy, waste disposal, and then forestry and land-use. However, these projects might have different amounts of actual impact, so the offsets issued is different – EE &amp; Fuel switching is still the largest, but then followed by forestry, and then chemical processes &amp; industrial manufacturing. </a:t>
            </a:r>
          </a:p>
          <a:p>
            <a:pPr marL="171450" indent="-171450">
              <a:buFont typeface="Arial" panose="020B0604020202020204" pitchFamily="34" charset="0"/>
              <a:buChar char="•"/>
            </a:pPr>
            <a:r>
              <a:rPr lang="es-EC" sz="1200" kern="1200" dirty="0">
                <a:solidFill>
                  <a:schemeClr val="tx1"/>
                </a:solidFill>
                <a:effectLst/>
                <a:latin typeface="+mn-lt"/>
                <a:ea typeface="+mn-ea"/>
                <a:cs typeface="+mn-cs"/>
              </a:rPr>
              <a:t># of new projects coming online – still a lot for EE &amp; fuel switching, and reneable energy.</a:t>
            </a:r>
          </a:p>
          <a:p>
            <a:pPr marL="171450" indent="-171450">
              <a:buFont typeface="Arial" panose="020B0604020202020204" pitchFamily="34" charset="0"/>
              <a:buChar char="•"/>
            </a:pPr>
            <a:r>
              <a:rPr lang="es-EC" sz="1200" kern="1200" dirty="0">
                <a:solidFill>
                  <a:schemeClr val="tx1"/>
                </a:solidFill>
                <a:effectLst/>
                <a:latin typeface="+mn-lt"/>
                <a:ea typeface="+mn-ea"/>
                <a:cs typeface="+mn-cs"/>
              </a:rPr>
              <a:t>Project category with most retirements – EE&amp; fuel switching (63%), followed by household devices (61%)</a:t>
            </a:r>
          </a:p>
          <a:p>
            <a:pPr marL="171450" indent="-171450">
              <a:buFont typeface="Arial" panose="020B0604020202020204" pitchFamily="34" charset="0"/>
              <a:buChar char="•"/>
            </a:pPr>
            <a:r>
              <a:rPr lang="es-EC" sz="1200" kern="1200" dirty="0">
                <a:solidFill>
                  <a:schemeClr val="tx1"/>
                </a:solidFill>
                <a:effectLst/>
                <a:latin typeface="+mn-lt"/>
                <a:ea typeface="+mn-ea"/>
                <a:cs typeface="+mn-cs"/>
              </a:rPr>
              <a:t>Lowest % retirement is chemical processes (18%)</a:t>
            </a:r>
          </a:p>
          <a:p>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Notes</a:t>
            </a:r>
            <a:r>
              <a:rPr lang="es-EC" sz="1200" kern="1200" baseline="0" dirty="0">
                <a:solidFill>
                  <a:schemeClr val="tx1"/>
                </a:solidFill>
                <a:effectLst/>
                <a:latin typeface="+mn-lt"/>
                <a:ea typeface="+mn-ea"/>
                <a:cs typeface="+mn-cs"/>
              </a:rPr>
              <a:t> on the data: </a:t>
            </a:r>
            <a:endParaRPr lang="es-EC" sz="1200" kern="1200" dirty="0">
              <a:solidFill>
                <a:schemeClr val="tx1"/>
              </a:solidFill>
              <a:effectLst/>
              <a:latin typeface="+mn-lt"/>
              <a:ea typeface="+mn-ea"/>
              <a:cs typeface="+mn-cs"/>
            </a:endParaRPr>
          </a:p>
          <a:p>
            <a:pPr marL="171450" indent="-171450">
              <a:buFont typeface="Arial" panose="020B0604020202020204" pitchFamily="34" charset="0"/>
              <a:buChar char="•"/>
            </a:pPr>
            <a:r>
              <a:rPr lang="es-EC" sz="1200" kern="1200" dirty="0">
                <a:solidFill>
                  <a:schemeClr val="tx1"/>
                </a:solidFill>
                <a:effectLst/>
                <a:latin typeface="+mn-lt"/>
                <a:ea typeface="+mn-ea"/>
                <a:cs typeface="+mn-cs"/>
              </a:rPr>
              <a:t>The number of active projects refers to any projects that have issued offsets on the voluntary market.</a:t>
            </a:r>
          </a:p>
          <a:p>
            <a:pPr marL="171450" indent="-171450">
              <a:buFont typeface="Arial" panose="020B0604020202020204" pitchFamily="34" charset="0"/>
              <a:buChar char="•"/>
            </a:pPr>
            <a:r>
              <a:rPr lang="es-EC" sz="1200" kern="1200" dirty="0">
                <a:solidFill>
                  <a:schemeClr val="tx1"/>
                </a:solidFill>
                <a:effectLst/>
                <a:latin typeface="+mn-lt"/>
                <a:ea typeface="+mn-ea"/>
                <a:cs typeface="+mn-cs"/>
              </a:rPr>
              <a:t>All data in this table are based on information from four standards: the American Carbon Registry (ACR), the Climate Action Reserve, the Gold Standard, and Verra’s Verified Carbon Standard (VCS).</a:t>
            </a:r>
          </a:p>
          <a:p>
            <a:pPr marL="171450" indent="-171450">
              <a:buFont typeface="Arial" panose="020B0604020202020204" pitchFamily="34" charset="0"/>
              <a:buChar char="•"/>
            </a:pPr>
            <a:r>
              <a:rPr lang="es-EC" sz="1200" kern="1200" dirty="0">
                <a:solidFill>
                  <a:schemeClr val="tx1"/>
                </a:solidFill>
                <a:effectLst/>
                <a:latin typeface="+mn-lt"/>
                <a:ea typeface="+mn-ea"/>
                <a:cs typeface="+mn-cs"/>
              </a:rPr>
              <a:t>Here we are defining “New Projects” as projects that issued their first offsets Q1 of 2018</a:t>
            </a:r>
          </a:p>
          <a:p>
            <a:pPr marL="171450" indent="-171450">
              <a:buFont typeface="Arial" panose="020B0604020202020204" pitchFamily="34" charset="0"/>
              <a:buChar char="•"/>
            </a:pPr>
            <a:endParaRPr lang="es-EC"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EE466E-7E6D-4B62-A9CE-5FA2E180BEAC}" type="slidenum">
              <a:rPr lang="en-US" smtClean="0"/>
              <a:t>9</a:t>
            </a:fld>
            <a:endParaRPr lang="en-US" dirty="0"/>
          </a:p>
        </p:txBody>
      </p:sp>
    </p:spTree>
    <p:extLst>
      <p:ext uri="{BB962C8B-B14F-4D97-AF65-F5344CB8AC3E}">
        <p14:creationId xmlns:p14="http://schemas.microsoft.com/office/powerpoint/2010/main" val="1821918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you can see, offset projects are based all over the world</a:t>
            </a:r>
          </a:p>
          <a:p>
            <a:endParaRPr lang="en-US" sz="1200" kern="1200" dirty="0">
              <a:solidFill>
                <a:schemeClr val="tx1"/>
              </a:solidFill>
              <a:effectLst/>
              <a:latin typeface="+mn-lt"/>
              <a:ea typeface="+mn-ea"/>
              <a:cs typeface="+mn-cs"/>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en-US" sz="1200" b="0" baseline="0" dirty="0"/>
              <a:t>As you can see, some specific countries that produce lots of sold offsets include: India, the United States, Brazil, Peru, Turkey, Kenya, China and Indonesia. However, more volume does not always mean more money flowing back to these projects. I will discuss this more in later slides, but buyers don’t always pay the same amount for offsets; for example, the projects from Ethiopia sold offsets at the highest average price (but a small amount – shown in light green here). </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sz="1200" b="0" baseline="0" dirty="0"/>
          </a:p>
          <a:p>
            <a:pPr defTabSz="931774">
              <a:defRPr/>
            </a:pPr>
            <a:r>
              <a:rPr lang="en-US" sz="1200" b="0" dirty="0"/>
              <a:t>There</a:t>
            </a:r>
            <a:r>
              <a:rPr lang="en-US" sz="1200" b="0" baseline="0" dirty="0"/>
              <a:t> is one final point I want to make on this slide – </a:t>
            </a:r>
          </a:p>
          <a:p>
            <a:pPr defTabSz="931774">
              <a:defRPr/>
            </a:pPr>
            <a:r>
              <a:rPr lang="en-US" sz="1200" b="0" dirty="0"/>
              <a:t>The voluntary markets are unlike most</a:t>
            </a:r>
            <a:r>
              <a:rPr lang="en-US" sz="1200" b="0" baseline="0" dirty="0"/>
              <a:t> carbon markets; there is no central exchange or platform where buyers and sellers meet. Typically, a voluntary buyer can purchase offsets from anywhere else in the world. This may change in the future based on country’s nationally determined contributions and other policies, but at least for now, the voluntary markets lack a distinct boundary.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Most forestry projects in…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 – 37</a:t>
            </a:r>
          </a:p>
          <a:p>
            <a:r>
              <a:rPr lang="en-US" sz="1200" kern="1200" dirty="0">
                <a:solidFill>
                  <a:schemeClr val="tx1"/>
                </a:solidFill>
                <a:effectLst/>
                <a:latin typeface="+mn-lt"/>
                <a:ea typeface="+mn-ea"/>
                <a:cs typeface="+mn-cs"/>
              </a:rPr>
              <a:t>Brazil – 14</a:t>
            </a:r>
          </a:p>
          <a:p>
            <a:r>
              <a:rPr lang="en-US" sz="1200" kern="1200" dirty="0">
                <a:solidFill>
                  <a:schemeClr val="tx1"/>
                </a:solidFill>
                <a:effectLst/>
                <a:latin typeface="+mn-lt"/>
                <a:ea typeface="+mn-ea"/>
                <a:cs typeface="+mn-cs"/>
              </a:rPr>
              <a:t>Peru – 8</a:t>
            </a:r>
          </a:p>
          <a:p>
            <a:r>
              <a:rPr lang="en-US" sz="1200" kern="1200" dirty="0">
                <a:solidFill>
                  <a:schemeClr val="tx1"/>
                </a:solidFill>
                <a:effectLst/>
                <a:latin typeface="+mn-lt"/>
                <a:ea typeface="+mn-ea"/>
                <a:cs typeface="+mn-cs"/>
              </a:rPr>
              <a:t>Colombia – 7</a:t>
            </a:r>
          </a:p>
          <a:p>
            <a:r>
              <a:rPr lang="en-US" sz="1200" kern="1200" dirty="0">
                <a:solidFill>
                  <a:schemeClr val="tx1"/>
                </a:solidFill>
                <a:effectLst/>
                <a:latin typeface="+mn-lt"/>
                <a:ea typeface="+mn-ea"/>
                <a:cs typeface="+mn-cs"/>
              </a:rPr>
              <a:t>Kenya – 6</a:t>
            </a:r>
          </a:p>
          <a:p>
            <a:r>
              <a:rPr lang="en-US" sz="1200" kern="1200" dirty="0">
                <a:solidFill>
                  <a:schemeClr val="tx1"/>
                </a:solidFill>
                <a:effectLst/>
                <a:latin typeface="+mn-lt"/>
                <a:ea typeface="+mn-ea"/>
                <a:cs typeface="+mn-cs"/>
              </a:rPr>
              <a:t>All others 5 or less</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Biggest issuances from projects in…</a:t>
            </a:r>
          </a:p>
          <a:p>
            <a:r>
              <a:rPr lang="en-US" sz="1200" kern="1200" dirty="0">
                <a:solidFill>
                  <a:schemeClr val="tx1"/>
                </a:solidFill>
                <a:effectLst/>
                <a:latin typeface="+mn-lt"/>
                <a:ea typeface="+mn-ea"/>
                <a:cs typeface="+mn-cs"/>
              </a:rPr>
              <a:t>Indonesia (4 projects)</a:t>
            </a:r>
          </a:p>
          <a:p>
            <a:r>
              <a:rPr lang="en-US" sz="1200" kern="1200" dirty="0">
                <a:solidFill>
                  <a:schemeClr val="tx1"/>
                </a:solidFill>
                <a:effectLst/>
                <a:latin typeface="+mn-lt"/>
                <a:ea typeface="+mn-ea"/>
                <a:cs typeface="+mn-cs"/>
              </a:rPr>
              <a:t>DRC (4 projects) </a:t>
            </a:r>
          </a:p>
          <a:p>
            <a:r>
              <a:rPr lang="en-US" sz="1200" kern="1200" dirty="0">
                <a:solidFill>
                  <a:schemeClr val="tx1"/>
                </a:solidFill>
                <a:effectLst/>
                <a:latin typeface="+mn-lt"/>
                <a:ea typeface="+mn-ea"/>
                <a:cs typeface="+mn-cs"/>
              </a:rPr>
              <a:t>Peru (8)</a:t>
            </a:r>
          </a:p>
          <a:p>
            <a:r>
              <a:rPr lang="en-US" sz="1200" kern="1200" dirty="0">
                <a:solidFill>
                  <a:schemeClr val="tx1"/>
                </a:solidFill>
                <a:effectLst/>
                <a:latin typeface="+mn-lt"/>
                <a:ea typeface="+mn-ea"/>
                <a:cs typeface="+mn-cs"/>
              </a:rPr>
              <a:t>US (37)</a:t>
            </a:r>
          </a:p>
          <a:p>
            <a:r>
              <a:rPr lang="en-US" sz="1200" kern="1200" dirty="0">
                <a:solidFill>
                  <a:schemeClr val="tx1"/>
                </a:solidFill>
                <a:effectLst/>
                <a:latin typeface="+mn-lt"/>
                <a:ea typeface="+mn-ea"/>
                <a:cs typeface="+mn-cs"/>
              </a:rPr>
              <a:t>Colombia (7)</a:t>
            </a:r>
          </a:p>
          <a:p>
            <a:endParaRPr lang="en-US" dirty="0"/>
          </a:p>
        </p:txBody>
      </p:sp>
      <p:sp>
        <p:nvSpPr>
          <p:cNvPr id="4" name="Slide Number Placeholder 3"/>
          <p:cNvSpPr>
            <a:spLocks noGrp="1"/>
          </p:cNvSpPr>
          <p:nvPr>
            <p:ph type="sldNum" sz="quarter" idx="10"/>
          </p:nvPr>
        </p:nvSpPr>
        <p:spPr/>
        <p:txBody>
          <a:bodyPr/>
          <a:lstStyle/>
          <a:p>
            <a:fld id="{28EE466E-7E6D-4B62-A9CE-5FA2E180BEAC}" type="slidenum">
              <a:rPr lang="en-US" smtClean="0"/>
              <a:t>10</a:t>
            </a:fld>
            <a:endParaRPr lang="en-US" dirty="0"/>
          </a:p>
        </p:txBody>
      </p:sp>
    </p:spTree>
    <p:extLst>
      <p:ext uri="{BB962C8B-B14F-4D97-AF65-F5344CB8AC3E}">
        <p14:creationId xmlns:p14="http://schemas.microsoft.com/office/powerpoint/2010/main" val="2708895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A730F73-B4D8-493A-B2F7-9D83E14CD2E3}" type="datetimeFigureOut">
              <a:rPr lang="en-US" smtClean="0"/>
              <a:t>3/29/19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3CF4C4-3526-4E9D-B06D-8B8A73120915}" type="slidenum">
              <a:rPr lang="en-US" smtClean="0"/>
              <a:t>‹#›</a:t>
            </a:fld>
            <a:endParaRPr lang="en-US"/>
          </a:p>
        </p:txBody>
      </p:sp>
    </p:spTree>
    <p:extLst>
      <p:ext uri="{BB962C8B-B14F-4D97-AF65-F5344CB8AC3E}">
        <p14:creationId xmlns:p14="http://schemas.microsoft.com/office/powerpoint/2010/main" val="1069642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730F73-B4D8-493A-B2F7-9D83E14CD2E3}" type="datetimeFigureOut">
              <a:rPr lang="en-US" smtClean="0"/>
              <a:t>3/29/19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3CF4C4-3526-4E9D-B06D-8B8A73120915}" type="slidenum">
              <a:rPr lang="en-US" smtClean="0"/>
              <a:t>‹#›</a:t>
            </a:fld>
            <a:endParaRPr lang="en-US"/>
          </a:p>
        </p:txBody>
      </p:sp>
    </p:spTree>
    <p:extLst>
      <p:ext uri="{BB962C8B-B14F-4D97-AF65-F5344CB8AC3E}">
        <p14:creationId xmlns:p14="http://schemas.microsoft.com/office/powerpoint/2010/main" val="401753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730F73-B4D8-493A-B2F7-9D83E14CD2E3}" type="datetimeFigureOut">
              <a:rPr lang="en-US" smtClean="0"/>
              <a:t>3/29/19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3CF4C4-3526-4E9D-B06D-8B8A73120915}" type="slidenum">
              <a:rPr lang="en-US" smtClean="0"/>
              <a:t>‹#›</a:t>
            </a:fld>
            <a:endParaRPr lang="en-US"/>
          </a:p>
        </p:txBody>
      </p:sp>
    </p:spTree>
    <p:extLst>
      <p:ext uri="{BB962C8B-B14F-4D97-AF65-F5344CB8AC3E}">
        <p14:creationId xmlns:p14="http://schemas.microsoft.com/office/powerpoint/2010/main" val="1100199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t>2019-03-29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443680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730F73-B4D8-493A-B2F7-9D83E14CD2E3}" type="datetimeFigureOut">
              <a:rPr lang="en-US" smtClean="0"/>
              <a:t>3/29/19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3CF4C4-3526-4E9D-B06D-8B8A73120915}" type="slidenum">
              <a:rPr lang="en-US" smtClean="0"/>
              <a:t>‹#›</a:t>
            </a:fld>
            <a:endParaRPr lang="en-US"/>
          </a:p>
        </p:txBody>
      </p:sp>
    </p:spTree>
    <p:extLst>
      <p:ext uri="{BB962C8B-B14F-4D97-AF65-F5344CB8AC3E}">
        <p14:creationId xmlns:p14="http://schemas.microsoft.com/office/powerpoint/2010/main" val="2813985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A730F73-B4D8-493A-B2F7-9D83E14CD2E3}" type="datetimeFigureOut">
              <a:rPr lang="en-US" smtClean="0"/>
              <a:t>3/29/19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3CF4C4-3526-4E9D-B06D-8B8A73120915}" type="slidenum">
              <a:rPr lang="en-US" smtClean="0"/>
              <a:t>‹#›</a:t>
            </a:fld>
            <a:endParaRPr lang="en-US"/>
          </a:p>
        </p:txBody>
      </p:sp>
    </p:spTree>
    <p:extLst>
      <p:ext uri="{BB962C8B-B14F-4D97-AF65-F5344CB8AC3E}">
        <p14:creationId xmlns:p14="http://schemas.microsoft.com/office/powerpoint/2010/main" val="3566108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730F73-B4D8-493A-B2F7-9D83E14CD2E3}" type="datetimeFigureOut">
              <a:rPr lang="en-US" smtClean="0"/>
              <a:t>3/29/19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3CF4C4-3526-4E9D-B06D-8B8A73120915}" type="slidenum">
              <a:rPr lang="en-US" smtClean="0"/>
              <a:t>‹#›</a:t>
            </a:fld>
            <a:endParaRPr lang="en-US"/>
          </a:p>
        </p:txBody>
      </p:sp>
    </p:spTree>
    <p:extLst>
      <p:ext uri="{BB962C8B-B14F-4D97-AF65-F5344CB8AC3E}">
        <p14:creationId xmlns:p14="http://schemas.microsoft.com/office/powerpoint/2010/main" val="1667381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730F73-B4D8-493A-B2F7-9D83E14CD2E3}" type="datetimeFigureOut">
              <a:rPr lang="en-US" smtClean="0"/>
              <a:t>3/29/19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3CF4C4-3526-4E9D-B06D-8B8A73120915}" type="slidenum">
              <a:rPr lang="en-US" smtClean="0"/>
              <a:t>‹#›</a:t>
            </a:fld>
            <a:endParaRPr lang="en-US"/>
          </a:p>
        </p:txBody>
      </p:sp>
    </p:spTree>
    <p:extLst>
      <p:ext uri="{BB962C8B-B14F-4D97-AF65-F5344CB8AC3E}">
        <p14:creationId xmlns:p14="http://schemas.microsoft.com/office/powerpoint/2010/main" val="3765040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730F73-B4D8-493A-B2F7-9D83E14CD2E3}" type="datetimeFigureOut">
              <a:rPr lang="en-US" smtClean="0"/>
              <a:t>3/29/19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3CF4C4-3526-4E9D-B06D-8B8A73120915}" type="slidenum">
              <a:rPr lang="en-US" smtClean="0"/>
              <a:t>‹#›</a:t>
            </a:fld>
            <a:endParaRPr lang="en-US"/>
          </a:p>
        </p:txBody>
      </p:sp>
    </p:spTree>
    <p:extLst>
      <p:ext uri="{BB962C8B-B14F-4D97-AF65-F5344CB8AC3E}">
        <p14:creationId xmlns:p14="http://schemas.microsoft.com/office/powerpoint/2010/main" val="629802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730F73-B4D8-493A-B2F7-9D83E14CD2E3}" type="datetimeFigureOut">
              <a:rPr lang="en-US" smtClean="0"/>
              <a:t>3/29/19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3CF4C4-3526-4E9D-B06D-8B8A73120915}" type="slidenum">
              <a:rPr lang="en-US" smtClean="0"/>
              <a:t>‹#›</a:t>
            </a:fld>
            <a:endParaRPr lang="en-US"/>
          </a:p>
        </p:txBody>
      </p:sp>
    </p:spTree>
    <p:extLst>
      <p:ext uri="{BB962C8B-B14F-4D97-AF65-F5344CB8AC3E}">
        <p14:creationId xmlns:p14="http://schemas.microsoft.com/office/powerpoint/2010/main" val="126545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A730F73-B4D8-493A-B2F7-9D83E14CD2E3}" type="datetimeFigureOut">
              <a:rPr lang="en-US" smtClean="0"/>
              <a:t>3/29/19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3CF4C4-3526-4E9D-B06D-8B8A73120915}" type="slidenum">
              <a:rPr lang="en-US" smtClean="0"/>
              <a:t>‹#›</a:t>
            </a:fld>
            <a:endParaRPr lang="en-US"/>
          </a:p>
        </p:txBody>
      </p:sp>
    </p:spTree>
    <p:extLst>
      <p:ext uri="{BB962C8B-B14F-4D97-AF65-F5344CB8AC3E}">
        <p14:creationId xmlns:p14="http://schemas.microsoft.com/office/powerpoint/2010/main" val="964526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A730F73-B4D8-493A-B2F7-9D83E14CD2E3}" type="datetimeFigureOut">
              <a:rPr lang="en-US" smtClean="0"/>
              <a:t>3/29/19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3CF4C4-3526-4E9D-B06D-8B8A73120915}" type="slidenum">
              <a:rPr lang="en-US" smtClean="0"/>
              <a:t>‹#›</a:t>
            </a:fld>
            <a:endParaRPr lang="en-US"/>
          </a:p>
        </p:txBody>
      </p:sp>
    </p:spTree>
    <p:extLst>
      <p:ext uri="{BB962C8B-B14F-4D97-AF65-F5344CB8AC3E}">
        <p14:creationId xmlns:p14="http://schemas.microsoft.com/office/powerpoint/2010/main" val="3977632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730F73-B4D8-493A-B2F7-9D83E14CD2E3}" type="datetimeFigureOut">
              <a:rPr lang="en-US" smtClean="0"/>
              <a:t>3/29/19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3CF4C4-3526-4E9D-B06D-8B8A73120915}" type="slidenum">
              <a:rPr lang="en-US" smtClean="0"/>
              <a:t>‹#›</a:t>
            </a:fld>
            <a:endParaRPr lang="en-US"/>
          </a:p>
        </p:txBody>
      </p:sp>
    </p:spTree>
    <p:extLst>
      <p:ext uri="{BB962C8B-B14F-4D97-AF65-F5344CB8AC3E}">
        <p14:creationId xmlns:p14="http://schemas.microsoft.com/office/powerpoint/2010/main" val="4130179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hyperlink" Target="mailto:khamrick@ecosystemmarketplace.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forest-trends.org/ecosystem-marketplace" TargetMode="External"/><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084" y="1587679"/>
            <a:ext cx="11597832" cy="3149843"/>
          </a:xfrm>
        </p:spPr>
        <p:txBody>
          <a:bodyPr>
            <a:normAutofit/>
          </a:bodyPr>
          <a:lstStyle/>
          <a:p>
            <a:r>
              <a:rPr lang="en-US" b="1" dirty="0"/>
              <a:t>Voluntary Carbon Markets 101</a:t>
            </a:r>
            <a:br>
              <a:rPr lang="en-US" sz="4900" dirty="0"/>
            </a:br>
            <a:br>
              <a:rPr lang="en-US" sz="4400" dirty="0"/>
            </a:br>
            <a:br>
              <a:rPr lang="en-US" sz="4400" dirty="0"/>
            </a:br>
            <a:endParaRPr lang="en-US" sz="2000" dirty="0"/>
          </a:p>
        </p:txBody>
      </p:sp>
      <p:grpSp>
        <p:nvGrpSpPr>
          <p:cNvPr id="8" name="Group 7"/>
          <p:cNvGrpSpPr/>
          <p:nvPr/>
        </p:nvGrpSpPr>
        <p:grpSpPr>
          <a:xfrm>
            <a:off x="0" y="6134779"/>
            <a:ext cx="12192000" cy="723221"/>
            <a:chOff x="0" y="6139543"/>
            <a:chExt cx="12192000" cy="723221"/>
          </a:xfrm>
        </p:grpSpPr>
        <p:sp>
          <p:nvSpPr>
            <p:cNvPr id="9" name="Rectangle 8"/>
            <p:cNvSpPr/>
            <p:nvPr/>
          </p:nvSpPr>
          <p:spPr>
            <a:xfrm>
              <a:off x="0" y="6144309"/>
              <a:ext cx="12192000" cy="718455"/>
            </a:xfrm>
            <a:prstGeom prst="rect">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rotWithShape="1">
            <a:blip r:embed="rId3"/>
            <a:srcRect t="13793" b="9320"/>
            <a:stretch/>
          </p:blipFill>
          <p:spPr>
            <a:xfrm>
              <a:off x="1524000" y="6139543"/>
              <a:ext cx="9144000" cy="718457"/>
            </a:xfrm>
            <a:prstGeom prst="rect">
              <a:avLst/>
            </a:prstGeom>
          </p:spPr>
        </p:pic>
      </p:grpSp>
      <p:sp>
        <p:nvSpPr>
          <p:cNvPr id="11" name="Subtitle 2"/>
          <p:cNvSpPr>
            <a:spLocks noGrp="1"/>
          </p:cNvSpPr>
          <p:nvPr>
            <p:ph type="subTitle" idx="1"/>
          </p:nvPr>
        </p:nvSpPr>
        <p:spPr>
          <a:xfrm>
            <a:off x="1524000" y="3840480"/>
            <a:ext cx="9144000" cy="1417320"/>
          </a:xfrm>
        </p:spPr>
        <p:txBody>
          <a:bodyPr/>
          <a:lstStyle/>
          <a:p>
            <a:r>
              <a:rPr lang="en-US" dirty="0">
                <a:latin typeface="+mj-lt"/>
              </a:rPr>
              <a:t>Kelley Hamrick, </a:t>
            </a:r>
          </a:p>
          <a:p>
            <a:r>
              <a:rPr lang="en-US" dirty="0">
                <a:latin typeface="+mj-lt"/>
              </a:rPr>
              <a:t>Forest Trends’ Ecosystem Marketplace</a:t>
            </a:r>
          </a:p>
          <a:p>
            <a:r>
              <a:rPr lang="en-US" dirty="0">
                <a:latin typeface="+mj-lt"/>
              </a:rPr>
              <a:t>April 2, 2019</a:t>
            </a:r>
          </a:p>
        </p:txBody>
      </p:sp>
    </p:spTree>
    <p:extLst>
      <p:ext uri="{BB962C8B-B14F-4D97-AF65-F5344CB8AC3E}">
        <p14:creationId xmlns:p14="http://schemas.microsoft.com/office/powerpoint/2010/main" val="186960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4F13262-0821-DE47-AFA4-744A9D6E7569}"/>
              </a:ext>
            </a:extLst>
          </p:cNvPr>
          <p:cNvSpPr/>
          <p:nvPr/>
        </p:nvSpPr>
        <p:spPr>
          <a:xfrm>
            <a:off x="0" y="21627"/>
            <a:ext cx="12192000" cy="725214"/>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Where are voluntary carbon projects located?</a:t>
            </a:r>
          </a:p>
        </p:txBody>
      </p:sp>
      <p:grpSp>
        <p:nvGrpSpPr>
          <p:cNvPr id="12" name="Group 11"/>
          <p:cNvGrpSpPr/>
          <p:nvPr/>
        </p:nvGrpSpPr>
        <p:grpSpPr>
          <a:xfrm>
            <a:off x="0" y="6139545"/>
            <a:ext cx="12192000" cy="723965"/>
            <a:chOff x="0" y="6144309"/>
            <a:chExt cx="12192000" cy="723965"/>
          </a:xfrm>
        </p:grpSpPr>
        <p:sp>
          <p:nvSpPr>
            <p:cNvPr id="14" name="Rectangle 13"/>
            <p:cNvSpPr/>
            <p:nvPr/>
          </p:nvSpPr>
          <p:spPr>
            <a:xfrm>
              <a:off x="0" y="6144309"/>
              <a:ext cx="12192000" cy="718455"/>
            </a:xfrm>
            <a:prstGeom prst="rect">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p:nvPicPr>
          <p:blipFill rotWithShape="1">
            <a:blip r:embed="rId3"/>
            <a:srcRect t="13793" b="9320"/>
            <a:stretch/>
          </p:blipFill>
          <p:spPr>
            <a:xfrm>
              <a:off x="1524000" y="6149817"/>
              <a:ext cx="9144000" cy="718457"/>
            </a:xfrm>
            <a:prstGeom prst="rect">
              <a:avLst/>
            </a:prstGeom>
          </p:spPr>
        </p:pic>
      </p:gr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0" y="881086"/>
            <a:ext cx="9144000" cy="5124214"/>
          </a:xfrm>
          <a:prstGeom prst="rect">
            <a:avLst/>
          </a:prstGeom>
        </p:spPr>
      </p:pic>
      <p:grpSp>
        <p:nvGrpSpPr>
          <p:cNvPr id="7" name="Group 6">
            <a:extLst>
              <a:ext uri="{FF2B5EF4-FFF2-40B4-BE49-F238E27FC236}">
                <a16:creationId xmlns:a16="http://schemas.microsoft.com/office/drawing/2014/main" id="{827035D1-A1EF-124B-83D3-4E9D516B4A2E}"/>
              </a:ext>
            </a:extLst>
          </p:cNvPr>
          <p:cNvGrpSpPr/>
          <p:nvPr/>
        </p:nvGrpSpPr>
        <p:grpSpPr>
          <a:xfrm>
            <a:off x="0" y="6139545"/>
            <a:ext cx="12192000" cy="726048"/>
            <a:chOff x="0" y="6144309"/>
            <a:chExt cx="12192000" cy="726048"/>
          </a:xfrm>
        </p:grpSpPr>
        <p:sp>
          <p:nvSpPr>
            <p:cNvPr id="8" name="Rectangle 7">
              <a:extLst>
                <a:ext uri="{FF2B5EF4-FFF2-40B4-BE49-F238E27FC236}">
                  <a16:creationId xmlns:a16="http://schemas.microsoft.com/office/drawing/2014/main" id="{E980F4D9-0669-7A4D-B02B-4296DE40070B}"/>
                </a:ext>
              </a:extLst>
            </p:cNvPr>
            <p:cNvSpPr/>
            <p:nvPr/>
          </p:nvSpPr>
          <p:spPr>
            <a:xfrm>
              <a:off x="0" y="6144309"/>
              <a:ext cx="12192000" cy="718455"/>
            </a:xfrm>
            <a:prstGeom prst="rect">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47B317A9-9594-EC49-9B42-11D533F69029}"/>
                </a:ext>
              </a:extLst>
            </p:cNvPr>
            <p:cNvPicPr>
              <a:picLocks noChangeAspect="1"/>
            </p:cNvPicPr>
            <p:nvPr/>
          </p:nvPicPr>
          <p:blipFill rotWithShape="1">
            <a:blip r:embed="rId3"/>
            <a:srcRect t="13793" b="9320"/>
            <a:stretch/>
          </p:blipFill>
          <p:spPr>
            <a:xfrm>
              <a:off x="1524000" y="6151900"/>
              <a:ext cx="9144000" cy="718457"/>
            </a:xfrm>
            <a:prstGeom prst="rect">
              <a:avLst/>
            </a:prstGeom>
          </p:spPr>
        </p:pic>
      </p:grpSp>
      <p:sp>
        <p:nvSpPr>
          <p:cNvPr id="10" name="Subtitle 2">
            <a:extLst>
              <a:ext uri="{FF2B5EF4-FFF2-40B4-BE49-F238E27FC236}">
                <a16:creationId xmlns:a16="http://schemas.microsoft.com/office/drawing/2014/main" id="{A601B562-7D20-BA42-9DA5-BEC336C84843}"/>
              </a:ext>
            </a:extLst>
          </p:cNvPr>
          <p:cNvSpPr txBox="1">
            <a:spLocks/>
          </p:cNvSpPr>
          <p:nvPr/>
        </p:nvSpPr>
        <p:spPr>
          <a:xfrm>
            <a:off x="427712" y="6139545"/>
            <a:ext cx="9144000" cy="192989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b="1" dirty="0">
                <a:solidFill>
                  <a:schemeClr val="bg1"/>
                </a:solidFill>
                <a:latin typeface="+mj-lt"/>
              </a:rPr>
              <a:t>@</a:t>
            </a:r>
            <a:r>
              <a:rPr lang="en-US" sz="1800" b="1" dirty="0" err="1">
                <a:solidFill>
                  <a:schemeClr val="bg1"/>
                </a:solidFill>
                <a:latin typeface="+mj-lt"/>
              </a:rPr>
              <a:t>foresttrendsorg</a:t>
            </a:r>
            <a:endParaRPr lang="en-US" sz="1800" b="1" dirty="0">
              <a:solidFill>
                <a:schemeClr val="bg1"/>
              </a:solidFill>
              <a:latin typeface="+mj-lt"/>
            </a:endParaRPr>
          </a:p>
          <a:p>
            <a:pPr algn="l"/>
            <a:r>
              <a:rPr lang="en-US" sz="1800" b="1" dirty="0">
                <a:solidFill>
                  <a:schemeClr val="bg1"/>
                </a:solidFill>
                <a:latin typeface="+mj-lt"/>
              </a:rPr>
              <a:t>@</a:t>
            </a:r>
            <a:r>
              <a:rPr lang="en-US" sz="1800" b="1" dirty="0" err="1">
                <a:solidFill>
                  <a:schemeClr val="bg1"/>
                </a:solidFill>
                <a:latin typeface="+mj-lt"/>
              </a:rPr>
              <a:t>EcoMarketplace</a:t>
            </a:r>
            <a:endParaRPr lang="en-US" sz="1800" b="1" dirty="0">
              <a:solidFill>
                <a:schemeClr val="bg1"/>
              </a:solidFill>
              <a:latin typeface="+mj-lt"/>
            </a:endParaRPr>
          </a:p>
        </p:txBody>
      </p:sp>
    </p:spTree>
    <p:extLst>
      <p:ext uri="{BB962C8B-B14F-4D97-AF65-F5344CB8AC3E}">
        <p14:creationId xmlns:p14="http://schemas.microsoft.com/office/powerpoint/2010/main" val="228130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324583" y="2798391"/>
            <a:ext cx="10515600" cy="4351338"/>
          </a:xfrm>
        </p:spPr>
        <p:txBody>
          <a:bodyPr/>
          <a:lstStyle/>
          <a:p>
            <a:r>
              <a:rPr lang="es-EC" dirty="0"/>
              <a:t>From 2000 - 2018, voluntary carbon projects have helped to reduce, sequester, or avoid over </a:t>
            </a:r>
            <a:r>
              <a:rPr lang="es-EC" b="1" dirty="0"/>
              <a:t>432.6 MtCO</a:t>
            </a:r>
            <a:r>
              <a:rPr lang="es-EC" b="1" baseline="-25000" dirty="0"/>
              <a:t>2</a:t>
            </a:r>
            <a:r>
              <a:rPr lang="es-EC" b="1" dirty="0"/>
              <a:t>e. </a:t>
            </a:r>
          </a:p>
          <a:p>
            <a:endParaRPr lang="es-EC" b="1" dirty="0"/>
          </a:p>
        </p:txBody>
      </p:sp>
      <p:sp>
        <p:nvSpPr>
          <p:cNvPr id="10" name="Rectangle 9">
            <a:extLst>
              <a:ext uri="{FF2B5EF4-FFF2-40B4-BE49-F238E27FC236}">
                <a16:creationId xmlns:a16="http://schemas.microsoft.com/office/drawing/2014/main" id="{433C6DAF-4825-2140-B96E-FECF24AF64F3}"/>
              </a:ext>
            </a:extLst>
          </p:cNvPr>
          <p:cNvSpPr/>
          <p:nvPr/>
        </p:nvSpPr>
        <p:spPr>
          <a:xfrm>
            <a:off x="0" y="0"/>
            <a:ext cx="12192000" cy="956634"/>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Climate impact of voluntary offsets</a:t>
            </a:r>
          </a:p>
        </p:txBody>
      </p:sp>
      <p:grpSp>
        <p:nvGrpSpPr>
          <p:cNvPr id="11" name="Group 10"/>
          <p:cNvGrpSpPr/>
          <p:nvPr/>
        </p:nvGrpSpPr>
        <p:grpSpPr>
          <a:xfrm>
            <a:off x="0" y="6139545"/>
            <a:ext cx="12192000" cy="723965"/>
            <a:chOff x="0" y="6144309"/>
            <a:chExt cx="12192000" cy="723965"/>
          </a:xfrm>
        </p:grpSpPr>
        <p:sp>
          <p:nvSpPr>
            <p:cNvPr id="12" name="Rectangle 11"/>
            <p:cNvSpPr/>
            <p:nvPr/>
          </p:nvSpPr>
          <p:spPr>
            <a:xfrm>
              <a:off x="0" y="6144309"/>
              <a:ext cx="12192000" cy="718455"/>
            </a:xfrm>
            <a:prstGeom prst="rect">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t="13793" b="9320"/>
            <a:stretch/>
          </p:blipFill>
          <p:spPr>
            <a:xfrm>
              <a:off x="1524000" y="6149817"/>
              <a:ext cx="9144000" cy="718457"/>
            </a:xfrm>
            <a:prstGeom prst="rect">
              <a:avLst/>
            </a:prstGeom>
          </p:spPr>
        </p:pic>
      </p:grpSp>
      <p:grpSp>
        <p:nvGrpSpPr>
          <p:cNvPr id="7" name="Group 6">
            <a:extLst>
              <a:ext uri="{FF2B5EF4-FFF2-40B4-BE49-F238E27FC236}">
                <a16:creationId xmlns:a16="http://schemas.microsoft.com/office/drawing/2014/main" id="{EA12B4E5-908F-A949-8521-8D336ABA342F}"/>
              </a:ext>
            </a:extLst>
          </p:cNvPr>
          <p:cNvGrpSpPr/>
          <p:nvPr/>
        </p:nvGrpSpPr>
        <p:grpSpPr>
          <a:xfrm>
            <a:off x="0" y="6139545"/>
            <a:ext cx="12192000" cy="726048"/>
            <a:chOff x="0" y="6144309"/>
            <a:chExt cx="12192000" cy="726048"/>
          </a:xfrm>
        </p:grpSpPr>
        <p:sp>
          <p:nvSpPr>
            <p:cNvPr id="8" name="Rectangle 7">
              <a:extLst>
                <a:ext uri="{FF2B5EF4-FFF2-40B4-BE49-F238E27FC236}">
                  <a16:creationId xmlns:a16="http://schemas.microsoft.com/office/drawing/2014/main" id="{BFF76831-84F8-6640-A422-E817028F2397}"/>
                </a:ext>
              </a:extLst>
            </p:cNvPr>
            <p:cNvSpPr/>
            <p:nvPr/>
          </p:nvSpPr>
          <p:spPr>
            <a:xfrm>
              <a:off x="0" y="6144309"/>
              <a:ext cx="12192000" cy="718455"/>
            </a:xfrm>
            <a:prstGeom prst="rect">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91C5A4BA-F30E-3F43-81F1-13EE5EADEF81}"/>
                </a:ext>
              </a:extLst>
            </p:cNvPr>
            <p:cNvPicPr>
              <a:picLocks noChangeAspect="1"/>
            </p:cNvPicPr>
            <p:nvPr/>
          </p:nvPicPr>
          <p:blipFill rotWithShape="1">
            <a:blip r:embed="rId3"/>
            <a:srcRect t="13793" b="9320"/>
            <a:stretch/>
          </p:blipFill>
          <p:spPr>
            <a:xfrm>
              <a:off x="1524000" y="6151900"/>
              <a:ext cx="9144000" cy="718457"/>
            </a:xfrm>
            <a:prstGeom prst="rect">
              <a:avLst/>
            </a:prstGeom>
          </p:spPr>
        </p:pic>
      </p:grpSp>
      <p:sp>
        <p:nvSpPr>
          <p:cNvPr id="14" name="Subtitle 2">
            <a:extLst>
              <a:ext uri="{FF2B5EF4-FFF2-40B4-BE49-F238E27FC236}">
                <a16:creationId xmlns:a16="http://schemas.microsoft.com/office/drawing/2014/main" id="{875CA2F1-80F6-F246-A793-7A319994B4C6}"/>
              </a:ext>
            </a:extLst>
          </p:cNvPr>
          <p:cNvSpPr txBox="1">
            <a:spLocks/>
          </p:cNvSpPr>
          <p:nvPr/>
        </p:nvSpPr>
        <p:spPr>
          <a:xfrm>
            <a:off x="427712" y="6139545"/>
            <a:ext cx="9144000" cy="192989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b="1" dirty="0">
                <a:solidFill>
                  <a:schemeClr val="bg1"/>
                </a:solidFill>
                <a:latin typeface="+mj-lt"/>
              </a:rPr>
              <a:t>@</a:t>
            </a:r>
            <a:r>
              <a:rPr lang="en-US" sz="1800" b="1" dirty="0" err="1">
                <a:solidFill>
                  <a:schemeClr val="bg1"/>
                </a:solidFill>
                <a:latin typeface="+mj-lt"/>
              </a:rPr>
              <a:t>foresttrendsorg</a:t>
            </a:r>
            <a:endParaRPr lang="en-US" sz="1800" b="1" dirty="0">
              <a:solidFill>
                <a:schemeClr val="bg1"/>
              </a:solidFill>
              <a:latin typeface="+mj-lt"/>
            </a:endParaRPr>
          </a:p>
          <a:p>
            <a:pPr algn="l"/>
            <a:r>
              <a:rPr lang="en-US" sz="1800" b="1" dirty="0">
                <a:solidFill>
                  <a:schemeClr val="bg1"/>
                </a:solidFill>
                <a:latin typeface="+mj-lt"/>
              </a:rPr>
              <a:t>@</a:t>
            </a:r>
            <a:r>
              <a:rPr lang="en-US" sz="1800" b="1" dirty="0" err="1">
                <a:solidFill>
                  <a:schemeClr val="bg1"/>
                </a:solidFill>
                <a:latin typeface="+mj-lt"/>
              </a:rPr>
              <a:t>EcoMarketplace</a:t>
            </a:r>
            <a:endParaRPr lang="en-US" sz="1800" b="1" dirty="0">
              <a:solidFill>
                <a:schemeClr val="bg1"/>
              </a:solidFill>
              <a:latin typeface="+mj-lt"/>
            </a:endParaRPr>
          </a:p>
        </p:txBody>
      </p:sp>
    </p:spTree>
    <p:extLst>
      <p:ext uri="{BB962C8B-B14F-4D97-AF65-F5344CB8AC3E}">
        <p14:creationId xmlns:p14="http://schemas.microsoft.com/office/powerpoint/2010/main" val="2987841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B428DC9-CDA2-244B-B253-00F1A16F1F9D}"/>
              </a:ext>
            </a:extLst>
          </p:cNvPr>
          <p:cNvSpPr/>
          <p:nvPr/>
        </p:nvSpPr>
        <p:spPr>
          <a:xfrm>
            <a:off x="0" y="21627"/>
            <a:ext cx="12192000" cy="725214"/>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Historical voluntary carbon offset issuances and retirements</a:t>
            </a:r>
          </a:p>
        </p:txBody>
      </p:sp>
      <p:grpSp>
        <p:nvGrpSpPr>
          <p:cNvPr id="12" name="Group 11"/>
          <p:cNvGrpSpPr/>
          <p:nvPr/>
        </p:nvGrpSpPr>
        <p:grpSpPr>
          <a:xfrm>
            <a:off x="0" y="6139545"/>
            <a:ext cx="12192000" cy="723965"/>
            <a:chOff x="0" y="6144309"/>
            <a:chExt cx="12192000" cy="723965"/>
          </a:xfrm>
        </p:grpSpPr>
        <p:sp>
          <p:nvSpPr>
            <p:cNvPr id="14" name="Rectangle 13"/>
            <p:cNvSpPr/>
            <p:nvPr/>
          </p:nvSpPr>
          <p:spPr>
            <a:xfrm>
              <a:off x="0" y="6144309"/>
              <a:ext cx="12192000" cy="718455"/>
            </a:xfrm>
            <a:prstGeom prst="rect">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rotWithShape="1">
            <a:blip r:embed="rId3"/>
            <a:srcRect t="13793" b="9320"/>
            <a:stretch/>
          </p:blipFill>
          <p:spPr>
            <a:xfrm>
              <a:off x="1524000" y="6149817"/>
              <a:ext cx="9144000" cy="718457"/>
            </a:xfrm>
            <a:prstGeom prst="rect">
              <a:avLst/>
            </a:prstGeom>
          </p:spPr>
        </p:pic>
      </p:gr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0" y="1223963"/>
            <a:ext cx="8986964" cy="4696328"/>
          </a:xfrm>
          <a:prstGeom prst="rect">
            <a:avLst/>
          </a:prstGeom>
        </p:spPr>
      </p:pic>
    </p:spTree>
    <p:extLst>
      <p:ext uri="{BB962C8B-B14F-4D97-AF65-F5344CB8AC3E}">
        <p14:creationId xmlns:p14="http://schemas.microsoft.com/office/powerpoint/2010/main" val="4282613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3000"/>
          <a:stretch/>
        </p:blipFill>
        <p:spPr>
          <a:xfrm>
            <a:off x="1303392" y="1291353"/>
            <a:ext cx="9585216" cy="4515729"/>
          </a:xfrm>
          <a:prstGeom prst="rect">
            <a:avLst/>
          </a:prstGeom>
        </p:spPr>
      </p:pic>
      <p:sp>
        <p:nvSpPr>
          <p:cNvPr id="3" name="Rectangle 2"/>
          <p:cNvSpPr/>
          <p:nvPr/>
        </p:nvSpPr>
        <p:spPr>
          <a:xfrm>
            <a:off x="1" y="6186983"/>
            <a:ext cx="12709993" cy="338554"/>
          </a:xfrm>
          <a:prstGeom prst="rect">
            <a:avLst/>
          </a:prstGeom>
        </p:spPr>
        <p:txBody>
          <a:bodyPr wrap="square">
            <a:spAutoFit/>
          </a:bodyPr>
          <a:lstStyle/>
          <a:p>
            <a:pPr algn="ctr"/>
            <a:r>
              <a:rPr lang="en-US" sz="1600" dirty="0">
                <a:solidFill>
                  <a:schemeClr val="accent6">
                    <a:lumMod val="50000"/>
                  </a:schemeClr>
                </a:solidFill>
              </a:rPr>
              <a:t>Source: Forest Trends’ Ecosystem Marketplace, State of the Voluntary Carbon Markets 2017</a:t>
            </a:r>
          </a:p>
        </p:txBody>
      </p:sp>
      <p:grpSp>
        <p:nvGrpSpPr>
          <p:cNvPr id="6" name="Group 5">
            <a:extLst>
              <a:ext uri="{FF2B5EF4-FFF2-40B4-BE49-F238E27FC236}">
                <a16:creationId xmlns:a16="http://schemas.microsoft.com/office/drawing/2014/main" id="{9D437537-7275-F94F-9EB0-248935F6B52A}"/>
              </a:ext>
            </a:extLst>
          </p:cNvPr>
          <p:cNvGrpSpPr/>
          <p:nvPr/>
        </p:nvGrpSpPr>
        <p:grpSpPr>
          <a:xfrm>
            <a:off x="0" y="6139545"/>
            <a:ext cx="12192000" cy="726048"/>
            <a:chOff x="0" y="6144309"/>
            <a:chExt cx="12192000" cy="726048"/>
          </a:xfrm>
        </p:grpSpPr>
        <p:sp>
          <p:nvSpPr>
            <p:cNvPr id="7" name="Rectangle 6">
              <a:extLst>
                <a:ext uri="{FF2B5EF4-FFF2-40B4-BE49-F238E27FC236}">
                  <a16:creationId xmlns:a16="http://schemas.microsoft.com/office/drawing/2014/main" id="{30866931-646A-3B40-8A2C-C39E270E9839}"/>
                </a:ext>
              </a:extLst>
            </p:cNvPr>
            <p:cNvSpPr/>
            <p:nvPr/>
          </p:nvSpPr>
          <p:spPr>
            <a:xfrm>
              <a:off x="0" y="6144309"/>
              <a:ext cx="12192000" cy="718455"/>
            </a:xfrm>
            <a:prstGeom prst="rect">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B6291B20-2147-E448-89E0-C4A4B7494066}"/>
                </a:ext>
              </a:extLst>
            </p:cNvPr>
            <p:cNvPicPr>
              <a:picLocks noChangeAspect="1"/>
            </p:cNvPicPr>
            <p:nvPr/>
          </p:nvPicPr>
          <p:blipFill rotWithShape="1">
            <a:blip r:embed="rId4"/>
            <a:srcRect t="13793" b="9320"/>
            <a:stretch/>
          </p:blipFill>
          <p:spPr>
            <a:xfrm>
              <a:off x="1524000" y="6151900"/>
              <a:ext cx="9144000" cy="718457"/>
            </a:xfrm>
            <a:prstGeom prst="rect">
              <a:avLst/>
            </a:prstGeom>
          </p:spPr>
        </p:pic>
      </p:grpSp>
      <p:sp>
        <p:nvSpPr>
          <p:cNvPr id="9" name="Subtitle 2">
            <a:extLst>
              <a:ext uri="{FF2B5EF4-FFF2-40B4-BE49-F238E27FC236}">
                <a16:creationId xmlns:a16="http://schemas.microsoft.com/office/drawing/2014/main" id="{370B495C-F3A0-B84E-8A61-5D7F3FE79053}"/>
              </a:ext>
            </a:extLst>
          </p:cNvPr>
          <p:cNvSpPr txBox="1">
            <a:spLocks/>
          </p:cNvSpPr>
          <p:nvPr/>
        </p:nvSpPr>
        <p:spPr>
          <a:xfrm>
            <a:off x="427712" y="6139545"/>
            <a:ext cx="9144000" cy="192989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b="1" dirty="0">
                <a:solidFill>
                  <a:schemeClr val="bg1"/>
                </a:solidFill>
                <a:latin typeface="+mj-lt"/>
              </a:rPr>
              <a:t>@</a:t>
            </a:r>
            <a:r>
              <a:rPr lang="en-US" sz="1800" b="1" dirty="0" err="1">
                <a:solidFill>
                  <a:schemeClr val="bg1"/>
                </a:solidFill>
                <a:latin typeface="+mj-lt"/>
              </a:rPr>
              <a:t>foresttrendsorg</a:t>
            </a:r>
            <a:endParaRPr lang="en-US" sz="1800" b="1" dirty="0">
              <a:solidFill>
                <a:schemeClr val="bg1"/>
              </a:solidFill>
              <a:latin typeface="+mj-lt"/>
            </a:endParaRPr>
          </a:p>
          <a:p>
            <a:pPr algn="l"/>
            <a:r>
              <a:rPr lang="en-US" sz="1800" b="1" dirty="0">
                <a:solidFill>
                  <a:schemeClr val="bg1"/>
                </a:solidFill>
                <a:latin typeface="+mj-lt"/>
              </a:rPr>
              <a:t>@</a:t>
            </a:r>
            <a:r>
              <a:rPr lang="en-US" sz="1800" b="1" dirty="0" err="1">
                <a:solidFill>
                  <a:schemeClr val="bg1"/>
                </a:solidFill>
                <a:latin typeface="+mj-lt"/>
              </a:rPr>
              <a:t>EcoMarketplace</a:t>
            </a:r>
            <a:endParaRPr lang="en-US" sz="1800" b="1" dirty="0">
              <a:solidFill>
                <a:schemeClr val="bg1"/>
              </a:solidFill>
              <a:latin typeface="+mj-lt"/>
            </a:endParaRPr>
          </a:p>
        </p:txBody>
      </p:sp>
      <p:sp>
        <p:nvSpPr>
          <p:cNvPr id="10" name="Rectangle 9">
            <a:extLst>
              <a:ext uri="{FF2B5EF4-FFF2-40B4-BE49-F238E27FC236}">
                <a16:creationId xmlns:a16="http://schemas.microsoft.com/office/drawing/2014/main" id="{AFC5E21E-1F1E-DF41-A5D9-7B1DA4BA080C}"/>
              </a:ext>
            </a:extLst>
          </p:cNvPr>
          <p:cNvSpPr/>
          <p:nvPr/>
        </p:nvSpPr>
        <p:spPr>
          <a:xfrm>
            <a:off x="0" y="21627"/>
            <a:ext cx="12192000" cy="725214"/>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Historical voluntary offset transaction volumes </a:t>
            </a:r>
          </a:p>
        </p:txBody>
      </p:sp>
      <p:sp>
        <p:nvSpPr>
          <p:cNvPr id="11" name="Rectangle 10">
            <a:extLst>
              <a:ext uri="{FF2B5EF4-FFF2-40B4-BE49-F238E27FC236}">
                <a16:creationId xmlns:a16="http://schemas.microsoft.com/office/drawing/2014/main" id="{2C4785EE-CB28-8143-8D92-A6D3C555A504}"/>
              </a:ext>
            </a:extLst>
          </p:cNvPr>
          <p:cNvSpPr/>
          <p:nvPr/>
        </p:nvSpPr>
        <p:spPr>
          <a:xfrm>
            <a:off x="1" y="5797882"/>
            <a:ext cx="12709993" cy="338554"/>
          </a:xfrm>
          <a:prstGeom prst="rect">
            <a:avLst/>
          </a:prstGeom>
        </p:spPr>
        <p:txBody>
          <a:bodyPr wrap="square">
            <a:spAutoFit/>
          </a:bodyPr>
          <a:lstStyle/>
          <a:p>
            <a:pPr algn="ctr"/>
            <a:r>
              <a:rPr lang="en-US" sz="1600" dirty="0">
                <a:solidFill>
                  <a:schemeClr val="accent6">
                    <a:lumMod val="50000"/>
                  </a:schemeClr>
                </a:solidFill>
              </a:rPr>
              <a:t>Source: Forest Trends’ Ecosystem Marketplace, State of the Voluntary Carbon Markets 2017</a:t>
            </a:r>
          </a:p>
        </p:txBody>
      </p:sp>
    </p:spTree>
    <p:extLst>
      <p:ext uri="{BB962C8B-B14F-4D97-AF65-F5344CB8AC3E}">
        <p14:creationId xmlns:p14="http://schemas.microsoft.com/office/powerpoint/2010/main" val="2210212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07435" y="1225448"/>
            <a:ext cx="9985109" cy="4790783"/>
          </a:xfrm>
          <a:prstGeom prst="rect">
            <a:avLst/>
          </a:prstGeom>
        </p:spPr>
      </p:pic>
      <p:sp>
        <p:nvSpPr>
          <p:cNvPr id="9" name="Rectangle 8"/>
          <p:cNvSpPr/>
          <p:nvPr/>
        </p:nvSpPr>
        <p:spPr>
          <a:xfrm>
            <a:off x="1" y="5797882"/>
            <a:ext cx="12709993" cy="338554"/>
          </a:xfrm>
          <a:prstGeom prst="rect">
            <a:avLst/>
          </a:prstGeom>
        </p:spPr>
        <p:txBody>
          <a:bodyPr wrap="square">
            <a:spAutoFit/>
          </a:bodyPr>
          <a:lstStyle/>
          <a:p>
            <a:pPr algn="ctr"/>
            <a:r>
              <a:rPr lang="en-US" sz="1600" dirty="0">
                <a:solidFill>
                  <a:schemeClr val="accent6">
                    <a:lumMod val="50000"/>
                  </a:schemeClr>
                </a:solidFill>
              </a:rPr>
              <a:t>Source: Forest Trends’ Ecosystem Marketplace, State of the Voluntary Carbon Markets 2017</a:t>
            </a:r>
          </a:p>
        </p:txBody>
      </p:sp>
      <p:sp>
        <p:nvSpPr>
          <p:cNvPr id="2" name="Rectangular Callout 1"/>
          <p:cNvSpPr/>
          <p:nvPr/>
        </p:nvSpPr>
        <p:spPr>
          <a:xfrm>
            <a:off x="1487488" y="4687711"/>
            <a:ext cx="768085" cy="288032"/>
          </a:xfrm>
          <a:prstGeom prst="wedgeRectCallout">
            <a:avLst>
              <a:gd name="adj1" fmla="val -20833"/>
              <a:gd name="adj2" fmla="val 91433"/>
            </a:avLst>
          </a:prstGeom>
          <a:solidFill>
            <a:srgbClr val="063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$0.2/t</a:t>
            </a:r>
          </a:p>
        </p:txBody>
      </p:sp>
      <p:sp>
        <p:nvSpPr>
          <p:cNvPr id="7" name="Rectangular Callout 6"/>
          <p:cNvSpPr/>
          <p:nvPr/>
        </p:nvSpPr>
        <p:spPr>
          <a:xfrm>
            <a:off x="10320469" y="1186499"/>
            <a:ext cx="917219" cy="332859"/>
          </a:xfrm>
          <a:prstGeom prst="wedgeRectCallout">
            <a:avLst>
              <a:gd name="adj1" fmla="val -20833"/>
              <a:gd name="adj2" fmla="val 91433"/>
            </a:avLst>
          </a:prstGeom>
          <a:solidFill>
            <a:srgbClr val="753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$11.3/t</a:t>
            </a:r>
          </a:p>
        </p:txBody>
      </p:sp>
      <p:sp>
        <p:nvSpPr>
          <p:cNvPr id="10" name="TextBox 9"/>
          <p:cNvSpPr txBox="1"/>
          <p:nvPr/>
        </p:nvSpPr>
        <p:spPr>
          <a:xfrm>
            <a:off x="10253639" y="815077"/>
            <a:ext cx="1175792" cy="379656"/>
          </a:xfrm>
          <a:prstGeom prst="rect">
            <a:avLst/>
          </a:prstGeom>
          <a:noFill/>
        </p:spPr>
        <p:txBody>
          <a:bodyPr wrap="square" rtlCol="0">
            <a:spAutoFit/>
          </a:bodyPr>
          <a:lstStyle/>
          <a:p>
            <a:r>
              <a:rPr lang="en-US" sz="1867" b="1" dirty="0">
                <a:solidFill>
                  <a:srgbClr val="753C51"/>
                </a:solidFill>
              </a:rPr>
              <a:t>Ethiopia</a:t>
            </a:r>
          </a:p>
        </p:txBody>
      </p:sp>
      <p:sp>
        <p:nvSpPr>
          <p:cNvPr id="11" name="TextBox 10"/>
          <p:cNvSpPr txBox="1"/>
          <p:nvPr/>
        </p:nvSpPr>
        <p:spPr>
          <a:xfrm>
            <a:off x="1559835" y="4360187"/>
            <a:ext cx="2351584" cy="379656"/>
          </a:xfrm>
          <a:prstGeom prst="rect">
            <a:avLst/>
          </a:prstGeom>
          <a:noFill/>
        </p:spPr>
        <p:txBody>
          <a:bodyPr wrap="square" rtlCol="0">
            <a:spAutoFit/>
          </a:bodyPr>
          <a:lstStyle/>
          <a:p>
            <a:r>
              <a:rPr lang="en-US" sz="1867" b="1" dirty="0">
                <a:solidFill>
                  <a:srgbClr val="063C5B"/>
                </a:solidFill>
              </a:rPr>
              <a:t>Large hydro</a:t>
            </a:r>
          </a:p>
        </p:txBody>
      </p:sp>
      <p:sp>
        <p:nvSpPr>
          <p:cNvPr id="12" name="Rectangular Callout 11"/>
          <p:cNvSpPr/>
          <p:nvPr/>
        </p:nvSpPr>
        <p:spPr>
          <a:xfrm>
            <a:off x="9360363" y="2079113"/>
            <a:ext cx="768085" cy="374180"/>
          </a:xfrm>
          <a:prstGeom prst="wedgeRectCallout">
            <a:avLst>
              <a:gd name="adj1" fmla="val -20833"/>
              <a:gd name="adj2" fmla="val 85003"/>
            </a:avLst>
          </a:prstGeom>
          <a:solidFill>
            <a:srgbClr val="13AD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$8.0/t</a:t>
            </a:r>
          </a:p>
        </p:txBody>
      </p:sp>
      <p:sp>
        <p:nvSpPr>
          <p:cNvPr id="14" name="Rectangular Callout 13"/>
          <p:cNvSpPr/>
          <p:nvPr/>
        </p:nvSpPr>
        <p:spPr>
          <a:xfrm>
            <a:off x="6719392" y="3194630"/>
            <a:ext cx="768085" cy="340952"/>
          </a:xfrm>
          <a:prstGeom prst="wedgeRectCallout">
            <a:avLst>
              <a:gd name="adj1" fmla="val -20833"/>
              <a:gd name="adj2" fmla="val 91433"/>
            </a:avLst>
          </a:prstGeom>
          <a:solidFill>
            <a:srgbClr val="13AD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$4.7/t</a:t>
            </a:r>
          </a:p>
        </p:txBody>
      </p:sp>
      <p:sp>
        <p:nvSpPr>
          <p:cNvPr id="15" name="TextBox 14"/>
          <p:cNvSpPr txBox="1"/>
          <p:nvPr/>
        </p:nvSpPr>
        <p:spPr>
          <a:xfrm>
            <a:off x="5690513" y="2776453"/>
            <a:ext cx="2351584" cy="666977"/>
          </a:xfrm>
          <a:prstGeom prst="rect">
            <a:avLst/>
          </a:prstGeom>
          <a:noFill/>
        </p:spPr>
        <p:txBody>
          <a:bodyPr wrap="square" rtlCol="0">
            <a:spAutoFit/>
          </a:bodyPr>
          <a:lstStyle/>
          <a:p>
            <a:r>
              <a:rPr lang="en-US" sz="1867" b="1" dirty="0">
                <a:solidFill>
                  <a:srgbClr val="13ADC9"/>
                </a:solidFill>
              </a:rPr>
              <a:t>American Carbon Registry</a:t>
            </a:r>
          </a:p>
        </p:txBody>
      </p:sp>
      <p:sp>
        <p:nvSpPr>
          <p:cNvPr id="16" name="TextBox 15"/>
          <p:cNvSpPr txBox="1"/>
          <p:nvPr/>
        </p:nvSpPr>
        <p:spPr>
          <a:xfrm>
            <a:off x="9101919" y="1713622"/>
            <a:ext cx="2351584" cy="379656"/>
          </a:xfrm>
          <a:prstGeom prst="rect">
            <a:avLst/>
          </a:prstGeom>
          <a:noFill/>
        </p:spPr>
        <p:txBody>
          <a:bodyPr wrap="square" rtlCol="0">
            <a:spAutoFit/>
          </a:bodyPr>
          <a:lstStyle/>
          <a:p>
            <a:r>
              <a:rPr lang="en-US" sz="1867" b="1" dirty="0">
                <a:solidFill>
                  <a:srgbClr val="13ADC9"/>
                </a:solidFill>
              </a:rPr>
              <a:t>Plan Vivo</a:t>
            </a:r>
          </a:p>
        </p:txBody>
      </p:sp>
      <p:sp>
        <p:nvSpPr>
          <p:cNvPr id="18" name="Rectangular Callout 17"/>
          <p:cNvSpPr/>
          <p:nvPr/>
        </p:nvSpPr>
        <p:spPr>
          <a:xfrm>
            <a:off x="8017756" y="2987623"/>
            <a:ext cx="768085" cy="288032"/>
          </a:xfrm>
          <a:prstGeom prst="wedgeRectCallout">
            <a:avLst>
              <a:gd name="adj1" fmla="val -20833"/>
              <a:gd name="adj2" fmla="val 91433"/>
            </a:avLst>
          </a:prstGeom>
          <a:solidFill>
            <a:srgbClr val="063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$5.1/t</a:t>
            </a:r>
          </a:p>
        </p:txBody>
      </p:sp>
      <p:sp>
        <p:nvSpPr>
          <p:cNvPr id="19" name="TextBox 18"/>
          <p:cNvSpPr txBox="1"/>
          <p:nvPr/>
        </p:nvSpPr>
        <p:spPr>
          <a:xfrm>
            <a:off x="7722891" y="2254414"/>
            <a:ext cx="1379028" cy="666977"/>
          </a:xfrm>
          <a:prstGeom prst="rect">
            <a:avLst/>
          </a:prstGeom>
          <a:noFill/>
        </p:spPr>
        <p:txBody>
          <a:bodyPr wrap="square" rtlCol="0">
            <a:spAutoFit/>
          </a:bodyPr>
          <a:lstStyle/>
          <a:p>
            <a:pPr algn="ctr"/>
            <a:r>
              <a:rPr lang="en-US" sz="1867" b="1" dirty="0">
                <a:solidFill>
                  <a:srgbClr val="063C5B"/>
                </a:solidFill>
              </a:rPr>
              <a:t>Clean </a:t>
            </a:r>
            <a:r>
              <a:rPr lang="en-US" sz="1867" b="1" dirty="0" err="1">
                <a:solidFill>
                  <a:srgbClr val="063C5B"/>
                </a:solidFill>
              </a:rPr>
              <a:t>cookstoves</a:t>
            </a:r>
            <a:endParaRPr lang="en-US" sz="1867" b="1" dirty="0">
              <a:solidFill>
                <a:srgbClr val="063C5B"/>
              </a:solidFill>
            </a:endParaRPr>
          </a:p>
        </p:txBody>
      </p:sp>
      <p:sp>
        <p:nvSpPr>
          <p:cNvPr id="20" name="Rectangular Callout 19"/>
          <p:cNvSpPr/>
          <p:nvPr/>
        </p:nvSpPr>
        <p:spPr>
          <a:xfrm>
            <a:off x="3642611" y="4061492"/>
            <a:ext cx="821208" cy="298695"/>
          </a:xfrm>
          <a:prstGeom prst="wedgeRectCallout">
            <a:avLst>
              <a:gd name="adj1" fmla="val -20833"/>
              <a:gd name="adj2" fmla="val 91433"/>
            </a:avLst>
          </a:prstGeom>
          <a:solidFill>
            <a:srgbClr val="753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$2.2/t</a:t>
            </a:r>
          </a:p>
        </p:txBody>
      </p:sp>
      <p:sp>
        <p:nvSpPr>
          <p:cNvPr id="21" name="TextBox 20"/>
          <p:cNvSpPr txBox="1"/>
          <p:nvPr/>
        </p:nvSpPr>
        <p:spPr>
          <a:xfrm>
            <a:off x="3599723" y="3727603"/>
            <a:ext cx="1175792" cy="379656"/>
          </a:xfrm>
          <a:prstGeom prst="rect">
            <a:avLst/>
          </a:prstGeom>
          <a:noFill/>
        </p:spPr>
        <p:txBody>
          <a:bodyPr wrap="square" rtlCol="0">
            <a:spAutoFit/>
          </a:bodyPr>
          <a:lstStyle/>
          <a:p>
            <a:r>
              <a:rPr lang="en-US" sz="1867" b="1" dirty="0">
                <a:solidFill>
                  <a:srgbClr val="753C51"/>
                </a:solidFill>
              </a:rPr>
              <a:t>China</a:t>
            </a:r>
          </a:p>
        </p:txBody>
      </p:sp>
      <p:grpSp>
        <p:nvGrpSpPr>
          <p:cNvPr id="17" name="Group 16">
            <a:extLst>
              <a:ext uri="{FF2B5EF4-FFF2-40B4-BE49-F238E27FC236}">
                <a16:creationId xmlns:a16="http://schemas.microsoft.com/office/drawing/2014/main" id="{53C04D12-0DFD-8E42-9B5F-462827ABAAE5}"/>
              </a:ext>
            </a:extLst>
          </p:cNvPr>
          <p:cNvGrpSpPr/>
          <p:nvPr/>
        </p:nvGrpSpPr>
        <p:grpSpPr>
          <a:xfrm>
            <a:off x="0" y="6139545"/>
            <a:ext cx="12192000" cy="726048"/>
            <a:chOff x="0" y="6144309"/>
            <a:chExt cx="12192000" cy="726048"/>
          </a:xfrm>
        </p:grpSpPr>
        <p:sp>
          <p:nvSpPr>
            <p:cNvPr id="22" name="Rectangle 21">
              <a:extLst>
                <a:ext uri="{FF2B5EF4-FFF2-40B4-BE49-F238E27FC236}">
                  <a16:creationId xmlns:a16="http://schemas.microsoft.com/office/drawing/2014/main" id="{C8790A30-7FBD-9246-B737-33E3FEBCAA15}"/>
                </a:ext>
              </a:extLst>
            </p:cNvPr>
            <p:cNvSpPr/>
            <p:nvPr/>
          </p:nvSpPr>
          <p:spPr>
            <a:xfrm>
              <a:off x="0" y="6144309"/>
              <a:ext cx="12192000" cy="718455"/>
            </a:xfrm>
            <a:prstGeom prst="rect">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734E8F9C-A4C4-744B-9A84-A7FD423C7020}"/>
                </a:ext>
              </a:extLst>
            </p:cNvPr>
            <p:cNvPicPr>
              <a:picLocks noChangeAspect="1"/>
            </p:cNvPicPr>
            <p:nvPr/>
          </p:nvPicPr>
          <p:blipFill rotWithShape="1">
            <a:blip r:embed="rId4"/>
            <a:srcRect t="13793" b="9320"/>
            <a:stretch/>
          </p:blipFill>
          <p:spPr>
            <a:xfrm>
              <a:off x="1524000" y="6151900"/>
              <a:ext cx="9144000" cy="718457"/>
            </a:xfrm>
            <a:prstGeom prst="rect">
              <a:avLst/>
            </a:prstGeom>
          </p:spPr>
        </p:pic>
      </p:grpSp>
      <p:sp>
        <p:nvSpPr>
          <p:cNvPr id="24" name="Subtitle 2">
            <a:extLst>
              <a:ext uri="{FF2B5EF4-FFF2-40B4-BE49-F238E27FC236}">
                <a16:creationId xmlns:a16="http://schemas.microsoft.com/office/drawing/2014/main" id="{982A3003-636D-934F-B2EB-3C56C8A349AE}"/>
              </a:ext>
            </a:extLst>
          </p:cNvPr>
          <p:cNvSpPr txBox="1">
            <a:spLocks/>
          </p:cNvSpPr>
          <p:nvPr/>
        </p:nvSpPr>
        <p:spPr>
          <a:xfrm>
            <a:off x="427712" y="6139545"/>
            <a:ext cx="9144000" cy="192989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b="1" dirty="0">
                <a:solidFill>
                  <a:schemeClr val="bg1"/>
                </a:solidFill>
                <a:latin typeface="+mj-lt"/>
              </a:rPr>
              <a:t>@</a:t>
            </a:r>
            <a:r>
              <a:rPr lang="en-US" sz="1800" b="1" dirty="0" err="1">
                <a:solidFill>
                  <a:schemeClr val="bg1"/>
                </a:solidFill>
                <a:latin typeface="+mj-lt"/>
              </a:rPr>
              <a:t>foresttrendsorg</a:t>
            </a:r>
            <a:endParaRPr lang="en-US" sz="1800" b="1" dirty="0">
              <a:solidFill>
                <a:schemeClr val="bg1"/>
              </a:solidFill>
              <a:latin typeface="+mj-lt"/>
            </a:endParaRPr>
          </a:p>
          <a:p>
            <a:pPr algn="l"/>
            <a:r>
              <a:rPr lang="en-US" sz="1800" b="1" dirty="0">
                <a:solidFill>
                  <a:schemeClr val="bg1"/>
                </a:solidFill>
                <a:latin typeface="+mj-lt"/>
              </a:rPr>
              <a:t>@</a:t>
            </a:r>
            <a:r>
              <a:rPr lang="en-US" sz="1800" b="1" dirty="0" err="1">
                <a:solidFill>
                  <a:schemeClr val="bg1"/>
                </a:solidFill>
                <a:latin typeface="+mj-lt"/>
              </a:rPr>
              <a:t>EcoMarketplace</a:t>
            </a:r>
            <a:endParaRPr lang="en-US" sz="1800" b="1" dirty="0">
              <a:solidFill>
                <a:schemeClr val="bg1"/>
              </a:solidFill>
              <a:latin typeface="+mj-lt"/>
            </a:endParaRPr>
          </a:p>
        </p:txBody>
      </p:sp>
      <p:sp>
        <p:nvSpPr>
          <p:cNvPr id="25" name="Rectangle 24">
            <a:extLst>
              <a:ext uri="{FF2B5EF4-FFF2-40B4-BE49-F238E27FC236}">
                <a16:creationId xmlns:a16="http://schemas.microsoft.com/office/drawing/2014/main" id="{31895D80-0208-8F49-A6B4-35CE9EC854A4}"/>
              </a:ext>
            </a:extLst>
          </p:cNvPr>
          <p:cNvSpPr/>
          <p:nvPr/>
        </p:nvSpPr>
        <p:spPr>
          <a:xfrm>
            <a:off x="0" y="21627"/>
            <a:ext cx="12192000" cy="725214"/>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How are prices determined?</a:t>
            </a:r>
          </a:p>
        </p:txBody>
      </p:sp>
    </p:spTree>
    <p:extLst>
      <p:ext uri="{BB962C8B-B14F-4D97-AF65-F5344CB8AC3E}">
        <p14:creationId xmlns:p14="http://schemas.microsoft.com/office/powerpoint/2010/main" val="3521835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p:cNvSpPr>
            <a:spLocks noGrp="1"/>
          </p:cNvSpPr>
          <p:nvPr>
            <p:ph type="sldNum" sz="quarter" idx="12"/>
          </p:nvPr>
        </p:nvSpPr>
        <p:spPr>
          <a:xfrm>
            <a:off x="8077200" y="6356351"/>
            <a:ext cx="2133600" cy="365125"/>
          </a:xfrm>
        </p:spPr>
        <p:txBody>
          <a:bodyPr/>
          <a:lstStyle/>
          <a:p>
            <a:fld id="{2D2C5C84-FA66-4015-8DB4-7C90EBD2732D}" type="slidenum">
              <a:rPr lang="en-US" smtClean="0">
                <a:solidFill>
                  <a:prstClr val="black">
                    <a:tint val="75000"/>
                  </a:prstClr>
                </a:solidFill>
              </a:rPr>
              <a:pPr/>
              <a:t>15</a:t>
            </a:fld>
            <a:endParaRPr lang="en-US" dirty="0">
              <a:solidFill>
                <a:prstClr val="black">
                  <a:tint val="75000"/>
                </a:prstClr>
              </a:solidFill>
            </a:endParaRPr>
          </a:p>
        </p:txBody>
      </p:sp>
      <p:sp>
        <p:nvSpPr>
          <p:cNvPr id="11" name="Rectangle 10"/>
          <p:cNvSpPr/>
          <p:nvPr/>
        </p:nvSpPr>
        <p:spPr>
          <a:xfrm>
            <a:off x="1" y="6186983"/>
            <a:ext cx="12709993" cy="338554"/>
          </a:xfrm>
          <a:prstGeom prst="rect">
            <a:avLst/>
          </a:prstGeom>
        </p:spPr>
        <p:txBody>
          <a:bodyPr wrap="square">
            <a:spAutoFit/>
          </a:bodyPr>
          <a:lstStyle/>
          <a:p>
            <a:pPr algn="ctr"/>
            <a:r>
              <a:rPr lang="en-US" sz="1600" dirty="0">
                <a:solidFill>
                  <a:schemeClr val="accent6">
                    <a:lumMod val="50000"/>
                  </a:schemeClr>
                </a:solidFill>
              </a:rPr>
              <a:t>Source: Forest Trends’ Ecosystem Marketplace, State of the Voluntary Carbon Markets 2017</a:t>
            </a:r>
          </a:p>
        </p:txBody>
      </p:sp>
      <p:pic>
        <p:nvPicPr>
          <p:cNvPr id="3" name="Picture 2"/>
          <p:cNvPicPr>
            <a:picLocks noChangeAspect="1"/>
          </p:cNvPicPr>
          <p:nvPr/>
        </p:nvPicPr>
        <p:blipFill rotWithShape="1">
          <a:blip r:embed="rId3"/>
          <a:srcRect l="7082" t="31800" r="68042" b="17101"/>
          <a:stretch/>
        </p:blipFill>
        <p:spPr>
          <a:xfrm>
            <a:off x="1007436" y="2035873"/>
            <a:ext cx="4800533" cy="2773343"/>
          </a:xfrm>
          <a:prstGeom prst="rect">
            <a:avLst/>
          </a:prstGeom>
        </p:spPr>
      </p:pic>
      <p:pic>
        <p:nvPicPr>
          <p:cNvPr id="4" name="Picture 3"/>
          <p:cNvPicPr>
            <a:picLocks noChangeAspect="1"/>
          </p:cNvPicPr>
          <p:nvPr/>
        </p:nvPicPr>
        <p:blipFill rotWithShape="1">
          <a:blip r:embed="rId4"/>
          <a:srcRect l="7302" t="28219" r="68124" b="20682"/>
          <a:stretch/>
        </p:blipFill>
        <p:spPr>
          <a:xfrm>
            <a:off x="6288022" y="2035872"/>
            <a:ext cx="4800533" cy="2807504"/>
          </a:xfrm>
          <a:prstGeom prst="rect">
            <a:avLst/>
          </a:prstGeom>
        </p:spPr>
      </p:pic>
      <p:grpSp>
        <p:nvGrpSpPr>
          <p:cNvPr id="7" name="Group 6">
            <a:extLst>
              <a:ext uri="{FF2B5EF4-FFF2-40B4-BE49-F238E27FC236}">
                <a16:creationId xmlns:a16="http://schemas.microsoft.com/office/drawing/2014/main" id="{98D8A769-7A2A-154B-ABA8-345BBAC0A90A}"/>
              </a:ext>
            </a:extLst>
          </p:cNvPr>
          <p:cNvGrpSpPr/>
          <p:nvPr/>
        </p:nvGrpSpPr>
        <p:grpSpPr>
          <a:xfrm>
            <a:off x="0" y="6139545"/>
            <a:ext cx="12192000" cy="726048"/>
            <a:chOff x="0" y="6144309"/>
            <a:chExt cx="12192000" cy="726048"/>
          </a:xfrm>
        </p:grpSpPr>
        <p:sp>
          <p:nvSpPr>
            <p:cNvPr id="9" name="Rectangle 8">
              <a:extLst>
                <a:ext uri="{FF2B5EF4-FFF2-40B4-BE49-F238E27FC236}">
                  <a16:creationId xmlns:a16="http://schemas.microsoft.com/office/drawing/2014/main" id="{250098B1-4027-A249-A2E4-9DC56A566D58}"/>
                </a:ext>
              </a:extLst>
            </p:cNvPr>
            <p:cNvSpPr/>
            <p:nvPr/>
          </p:nvSpPr>
          <p:spPr>
            <a:xfrm>
              <a:off x="0" y="6144309"/>
              <a:ext cx="12192000" cy="718455"/>
            </a:xfrm>
            <a:prstGeom prst="rect">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DF95B5D5-7DE2-D241-AE79-229EBA69EF4D}"/>
                </a:ext>
              </a:extLst>
            </p:cNvPr>
            <p:cNvPicPr>
              <a:picLocks noChangeAspect="1"/>
            </p:cNvPicPr>
            <p:nvPr/>
          </p:nvPicPr>
          <p:blipFill rotWithShape="1">
            <a:blip r:embed="rId5"/>
            <a:srcRect t="13793" b="9320"/>
            <a:stretch/>
          </p:blipFill>
          <p:spPr>
            <a:xfrm>
              <a:off x="1524000" y="6151900"/>
              <a:ext cx="9144000" cy="718457"/>
            </a:xfrm>
            <a:prstGeom prst="rect">
              <a:avLst/>
            </a:prstGeom>
          </p:spPr>
        </p:pic>
      </p:grpSp>
      <p:sp>
        <p:nvSpPr>
          <p:cNvPr id="12" name="Subtitle 2">
            <a:extLst>
              <a:ext uri="{FF2B5EF4-FFF2-40B4-BE49-F238E27FC236}">
                <a16:creationId xmlns:a16="http://schemas.microsoft.com/office/drawing/2014/main" id="{5FD49E85-DA0E-B749-B015-76ACD2F94FB4}"/>
              </a:ext>
            </a:extLst>
          </p:cNvPr>
          <p:cNvSpPr txBox="1">
            <a:spLocks/>
          </p:cNvSpPr>
          <p:nvPr/>
        </p:nvSpPr>
        <p:spPr>
          <a:xfrm>
            <a:off x="427712" y="6139545"/>
            <a:ext cx="9144000" cy="192989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b="1" dirty="0">
                <a:solidFill>
                  <a:schemeClr val="bg1"/>
                </a:solidFill>
                <a:latin typeface="+mj-lt"/>
              </a:rPr>
              <a:t>@</a:t>
            </a:r>
            <a:r>
              <a:rPr lang="en-US" sz="1800" b="1" dirty="0" err="1">
                <a:solidFill>
                  <a:schemeClr val="bg1"/>
                </a:solidFill>
                <a:latin typeface="+mj-lt"/>
              </a:rPr>
              <a:t>foresttrendsorg</a:t>
            </a:r>
            <a:endParaRPr lang="en-US" sz="1800" b="1" dirty="0">
              <a:solidFill>
                <a:schemeClr val="bg1"/>
              </a:solidFill>
              <a:latin typeface="+mj-lt"/>
            </a:endParaRPr>
          </a:p>
          <a:p>
            <a:pPr algn="l"/>
            <a:r>
              <a:rPr lang="en-US" sz="1800" b="1" dirty="0">
                <a:solidFill>
                  <a:schemeClr val="bg1"/>
                </a:solidFill>
                <a:latin typeface="+mj-lt"/>
              </a:rPr>
              <a:t>@</a:t>
            </a:r>
            <a:r>
              <a:rPr lang="en-US" sz="1800" b="1" dirty="0" err="1">
                <a:solidFill>
                  <a:schemeClr val="bg1"/>
                </a:solidFill>
                <a:latin typeface="+mj-lt"/>
              </a:rPr>
              <a:t>EcoMarketplace</a:t>
            </a:r>
            <a:endParaRPr lang="en-US" sz="1800" b="1" dirty="0">
              <a:solidFill>
                <a:schemeClr val="bg1"/>
              </a:solidFill>
              <a:latin typeface="+mj-lt"/>
            </a:endParaRPr>
          </a:p>
        </p:txBody>
      </p:sp>
      <p:sp>
        <p:nvSpPr>
          <p:cNvPr id="13" name="Rectangle 12">
            <a:extLst>
              <a:ext uri="{FF2B5EF4-FFF2-40B4-BE49-F238E27FC236}">
                <a16:creationId xmlns:a16="http://schemas.microsoft.com/office/drawing/2014/main" id="{AFFF8618-516C-E440-A85A-7C2301F915DA}"/>
              </a:ext>
            </a:extLst>
          </p:cNvPr>
          <p:cNvSpPr/>
          <p:nvPr/>
        </p:nvSpPr>
        <p:spPr>
          <a:xfrm>
            <a:off x="0" y="21627"/>
            <a:ext cx="12192000" cy="725214"/>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Another differentiator: co-benefits and location, location, location</a:t>
            </a:r>
          </a:p>
        </p:txBody>
      </p:sp>
      <p:sp>
        <p:nvSpPr>
          <p:cNvPr id="14" name="Rectangle 13">
            <a:extLst>
              <a:ext uri="{FF2B5EF4-FFF2-40B4-BE49-F238E27FC236}">
                <a16:creationId xmlns:a16="http://schemas.microsoft.com/office/drawing/2014/main" id="{CC8F7DE9-E47F-1449-8DD1-C766286AE37E}"/>
              </a:ext>
            </a:extLst>
          </p:cNvPr>
          <p:cNvSpPr/>
          <p:nvPr/>
        </p:nvSpPr>
        <p:spPr>
          <a:xfrm>
            <a:off x="1" y="5797882"/>
            <a:ext cx="12709993" cy="338554"/>
          </a:xfrm>
          <a:prstGeom prst="rect">
            <a:avLst/>
          </a:prstGeom>
        </p:spPr>
        <p:txBody>
          <a:bodyPr wrap="square">
            <a:spAutoFit/>
          </a:bodyPr>
          <a:lstStyle/>
          <a:p>
            <a:pPr algn="ctr"/>
            <a:r>
              <a:rPr lang="en-US" sz="1600" dirty="0">
                <a:solidFill>
                  <a:schemeClr val="accent6">
                    <a:lumMod val="50000"/>
                  </a:schemeClr>
                </a:solidFill>
              </a:rPr>
              <a:t>Source: Forest Trends’ Ecosystem Marketplace, State of the Voluntary Carbon Markets 2017</a:t>
            </a:r>
          </a:p>
        </p:txBody>
      </p:sp>
    </p:spTree>
    <p:extLst>
      <p:ext uri="{BB962C8B-B14F-4D97-AF65-F5344CB8AC3E}">
        <p14:creationId xmlns:p14="http://schemas.microsoft.com/office/powerpoint/2010/main" val="2839576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0E6733-EED3-444C-85F5-7FEEF2FC4DCD}"/>
              </a:ext>
            </a:extLst>
          </p:cNvPr>
          <p:cNvSpPr>
            <a:spLocks noGrp="1"/>
          </p:cNvSpPr>
          <p:nvPr>
            <p:ph type="sldNum" sz="quarter" idx="12"/>
          </p:nvPr>
        </p:nvSpPr>
        <p:spPr>
          <a:xfrm>
            <a:off x="8077200" y="6356351"/>
            <a:ext cx="2133600" cy="365125"/>
          </a:xfrm>
        </p:spPr>
        <p:txBody>
          <a:bodyPr/>
          <a:lstStyle/>
          <a:p>
            <a:fld id="{2D2C5C84-FA66-4015-8DB4-7C90EBD2732D}" type="slidenum">
              <a:rPr lang="en-US" smtClean="0">
                <a:solidFill>
                  <a:prstClr val="black">
                    <a:tint val="75000"/>
                  </a:prstClr>
                </a:solidFill>
              </a:rPr>
              <a:pPr/>
              <a:t>16</a:t>
            </a:fld>
            <a:endParaRPr lang="en-US" dirty="0">
              <a:solidFill>
                <a:prstClr val="black">
                  <a:tint val="75000"/>
                </a:prstClr>
              </a:solidFill>
            </a:endParaRPr>
          </a:p>
        </p:txBody>
      </p:sp>
      <p:sp>
        <p:nvSpPr>
          <p:cNvPr id="3" name="Rectangle 2">
            <a:extLst>
              <a:ext uri="{FF2B5EF4-FFF2-40B4-BE49-F238E27FC236}">
                <a16:creationId xmlns:a16="http://schemas.microsoft.com/office/drawing/2014/main" id="{0F7CECF8-6810-A74D-BA67-5EA8CA307089}"/>
              </a:ext>
            </a:extLst>
          </p:cNvPr>
          <p:cNvSpPr/>
          <p:nvPr/>
        </p:nvSpPr>
        <p:spPr>
          <a:xfrm>
            <a:off x="1" y="6186983"/>
            <a:ext cx="12709993" cy="338554"/>
          </a:xfrm>
          <a:prstGeom prst="rect">
            <a:avLst/>
          </a:prstGeom>
        </p:spPr>
        <p:txBody>
          <a:bodyPr wrap="square">
            <a:spAutoFit/>
          </a:bodyPr>
          <a:lstStyle/>
          <a:p>
            <a:pPr algn="ctr"/>
            <a:r>
              <a:rPr lang="en-US" sz="1600" dirty="0">
                <a:solidFill>
                  <a:schemeClr val="accent6">
                    <a:lumMod val="50000"/>
                  </a:schemeClr>
                </a:solidFill>
              </a:rPr>
              <a:t>Source: Forest Trends’ Ecosystem Marketplace, State of the Voluntary Carbon Markets 2017</a:t>
            </a:r>
          </a:p>
        </p:txBody>
      </p:sp>
      <p:grpSp>
        <p:nvGrpSpPr>
          <p:cNvPr id="6" name="Group 5">
            <a:extLst>
              <a:ext uri="{FF2B5EF4-FFF2-40B4-BE49-F238E27FC236}">
                <a16:creationId xmlns:a16="http://schemas.microsoft.com/office/drawing/2014/main" id="{FA72B8EA-1AFB-0B46-8E5C-B82EFF7CBC42}"/>
              </a:ext>
            </a:extLst>
          </p:cNvPr>
          <p:cNvGrpSpPr/>
          <p:nvPr/>
        </p:nvGrpSpPr>
        <p:grpSpPr>
          <a:xfrm>
            <a:off x="0" y="6139545"/>
            <a:ext cx="12192000" cy="726048"/>
            <a:chOff x="0" y="6144309"/>
            <a:chExt cx="12192000" cy="726048"/>
          </a:xfrm>
        </p:grpSpPr>
        <p:sp>
          <p:nvSpPr>
            <p:cNvPr id="7" name="Rectangle 6">
              <a:extLst>
                <a:ext uri="{FF2B5EF4-FFF2-40B4-BE49-F238E27FC236}">
                  <a16:creationId xmlns:a16="http://schemas.microsoft.com/office/drawing/2014/main" id="{F5AC6E64-4052-4042-9A06-E59E674240C6}"/>
                </a:ext>
              </a:extLst>
            </p:cNvPr>
            <p:cNvSpPr/>
            <p:nvPr/>
          </p:nvSpPr>
          <p:spPr>
            <a:xfrm>
              <a:off x="0" y="6144309"/>
              <a:ext cx="12192000" cy="718455"/>
            </a:xfrm>
            <a:prstGeom prst="rect">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CD1F66B8-6E95-D34F-B402-87022FC7B697}"/>
                </a:ext>
              </a:extLst>
            </p:cNvPr>
            <p:cNvPicPr>
              <a:picLocks noChangeAspect="1"/>
            </p:cNvPicPr>
            <p:nvPr/>
          </p:nvPicPr>
          <p:blipFill rotWithShape="1">
            <a:blip r:embed="rId3"/>
            <a:srcRect t="13793" b="9320"/>
            <a:stretch/>
          </p:blipFill>
          <p:spPr>
            <a:xfrm>
              <a:off x="1524000" y="6151900"/>
              <a:ext cx="9144000" cy="718457"/>
            </a:xfrm>
            <a:prstGeom prst="rect">
              <a:avLst/>
            </a:prstGeom>
          </p:spPr>
        </p:pic>
      </p:grpSp>
      <p:sp>
        <p:nvSpPr>
          <p:cNvPr id="9" name="Rectangle 8">
            <a:extLst>
              <a:ext uri="{FF2B5EF4-FFF2-40B4-BE49-F238E27FC236}">
                <a16:creationId xmlns:a16="http://schemas.microsoft.com/office/drawing/2014/main" id="{D4FB96E5-86A6-5E43-BAF9-7E5A8B34C79E}"/>
              </a:ext>
            </a:extLst>
          </p:cNvPr>
          <p:cNvSpPr/>
          <p:nvPr/>
        </p:nvSpPr>
        <p:spPr>
          <a:xfrm>
            <a:off x="0" y="21627"/>
            <a:ext cx="12192000" cy="725214"/>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Upcoming trends</a:t>
            </a:r>
          </a:p>
        </p:txBody>
      </p:sp>
      <p:sp>
        <p:nvSpPr>
          <p:cNvPr id="11" name="Content Placeholder 3">
            <a:extLst>
              <a:ext uri="{FF2B5EF4-FFF2-40B4-BE49-F238E27FC236}">
                <a16:creationId xmlns:a16="http://schemas.microsoft.com/office/drawing/2014/main" id="{E67E3394-7CCF-C841-97F0-18E877D2B46A}"/>
              </a:ext>
            </a:extLst>
          </p:cNvPr>
          <p:cNvSpPr txBox="1">
            <a:spLocks/>
          </p:cNvSpPr>
          <p:nvPr/>
        </p:nvSpPr>
        <p:spPr>
          <a:xfrm>
            <a:off x="817934" y="1291243"/>
            <a:ext cx="10556132"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C" sz="4400" b="1" dirty="0"/>
              <a:t>Paris Agreement decisions</a:t>
            </a:r>
          </a:p>
          <a:p>
            <a:r>
              <a:rPr lang="es-EC" sz="4400" b="1" dirty="0"/>
              <a:t>CORSIA</a:t>
            </a:r>
          </a:p>
          <a:p>
            <a:r>
              <a:rPr lang="es-EC" sz="4400" b="1" dirty="0"/>
              <a:t>Insetting / internal climate investments</a:t>
            </a:r>
          </a:p>
          <a:p>
            <a:r>
              <a:rPr lang="es-EC" sz="4400" b="1" dirty="0"/>
              <a:t>Quantification of non-carbon benefits</a:t>
            </a:r>
          </a:p>
          <a:p>
            <a:r>
              <a:rPr lang="es-EC" sz="4400" b="1" dirty="0"/>
              <a:t>“Innovative” offsets </a:t>
            </a:r>
          </a:p>
          <a:p>
            <a:pPr marL="0" indent="0">
              <a:buNone/>
            </a:pPr>
            <a:endParaRPr lang="es-EC" b="1" dirty="0">
              <a:highlight>
                <a:srgbClr val="FFFF00"/>
              </a:highlight>
            </a:endParaRPr>
          </a:p>
        </p:txBody>
      </p:sp>
    </p:spTree>
    <p:extLst>
      <p:ext uri="{BB962C8B-B14F-4D97-AF65-F5344CB8AC3E}">
        <p14:creationId xmlns:p14="http://schemas.microsoft.com/office/powerpoint/2010/main" val="540692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F79B0DD-2C63-4EE5-804F-B8E391FC1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37" y="0"/>
            <a:ext cx="12192000" cy="6858000"/>
          </a:xfrm>
          <a:prstGeom prst="rect">
            <a:avLst/>
          </a:pr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7DB8AB-CD55-4C8F-9043-52652B8923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6"/>
            <a:ext cx="5364255" cy="2706794"/>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64075EF-90C1-FB41-8EE8-EE8500105CC7}"/>
              </a:ext>
            </a:extLst>
          </p:cNvPr>
          <p:cNvPicPr>
            <a:picLocks noChangeAspect="1"/>
          </p:cNvPicPr>
          <p:nvPr/>
        </p:nvPicPr>
        <p:blipFill>
          <a:blip r:embed="rId3"/>
          <a:stretch>
            <a:fillRect/>
          </a:stretch>
        </p:blipFill>
        <p:spPr>
          <a:xfrm>
            <a:off x="1933183" y="965200"/>
            <a:ext cx="2784186" cy="2060298"/>
          </a:xfrm>
          <a:prstGeom prst="rect">
            <a:avLst/>
          </a:prstGeom>
        </p:spPr>
      </p:pic>
      <p:sp>
        <p:nvSpPr>
          <p:cNvPr id="15" name="Rectangle 14">
            <a:extLst>
              <a:ext uri="{FF2B5EF4-FFF2-40B4-BE49-F238E27FC236}">
                <a16:creationId xmlns:a16="http://schemas.microsoft.com/office/drawing/2014/main" id="{53059C5A-91CB-4024-9B4E-20082E25C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8589" y="643466"/>
            <a:ext cx="5376806" cy="2706794"/>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254FD3F-6FA5-D44A-A205-32BE940DE9CC}"/>
              </a:ext>
            </a:extLst>
          </p:cNvPr>
          <p:cNvPicPr>
            <a:picLocks noChangeAspect="1"/>
          </p:cNvPicPr>
          <p:nvPr/>
        </p:nvPicPr>
        <p:blipFill>
          <a:blip r:embed="rId4"/>
          <a:stretch>
            <a:fillRect/>
          </a:stretch>
        </p:blipFill>
        <p:spPr>
          <a:xfrm>
            <a:off x="6489680" y="1273417"/>
            <a:ext cx="4733982" cy="1443864"/>
          </a:xfrm>
          <a:prstGeom prst="rect">
            <a:avLst/>
          </a:prstGeom>
        </p:spPr>
      </p:pic>
      <p:sp>
        <p:nvSpPr>
          <p:cNvPr id="17" name="Rectangle 16">
            <a:extLst>
              <a:ext uri="{FF2B5EF4-FFF2-40B4-BE49-F238E27FC236}">
                <a16:creationId xmlns:a16="http://schemas.microsoft.com/office/drawing/2014/main" id="{184884BF-A898-4EFF-9504-E13EBE3FF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3514513"/>
            <a:ext cx="5364255" cy="270340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5E806B2-FF70-E44D-965D-7D5B403F5A62}"/>
              </a:ext>
            </a:extLst>
          </p:cNvPr>
          <p:cNvPicPr>
            <a:picLocks noChangeAspect="1"/>
          </p:cNvPicPr>
          <p:nvPr/>
        </p:nvPicPr>
        <p:blipFill>
          <a:blip r:embed="rId5"/>
          <a:stretch>
            <a:fillRect/>
          </a:stretch>
        </p:blipFill>
        <p:spPr>
          <a:xfrm>
            <a:off x="965201" y="4345658"/>
            <a:ext cx="4733982" cy="1041476"/>
          </a:xfrm>
          <a:prstGeom prst="rect">
            <a:avLst/>
          </a:prstGeom>
        </p:spPr>
      </p:pic>
      <p:sp>
        <p:nvSpPr>
          <p:cNvPr id="19" name="Rectangle 18">
            <a:extLst>
              <a:ext uri="{FF2B5EF4-FFF2-40B4-BE49-F238E27FC236}">
                <a16:creationId xmlns:a16="http://schemas.microsoft.com/office/drawing/2014/main" id="{7B32D337-FDA6-4468-ADB1-7038E5FC0B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8589" y="3514513"/>
            <a:ext cx="5376806" cy="2706794"/>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C7E365D7-A2B5-1C48-AE3E-9AB34DCF88F5}"/>
              </a:ext>
            </a:extLst>
          </p:cNvPr>
          <p:cNvPicPr>
            <a:picLocks noChangeAspect="1"/>
          </p:cNvPicPr>
          <p:nvPr/>
        </p:nvPicPr>
        <p:blipFill>
          <a:blip r:embed="rId6"/>
          <a:stretch>
            <a:fillRect/>
          </a:stretch>
        </p:blipFill>
        <p:spPr>
          <a:xfrm>
            <a:off x="6489680" y="4564604"/>
            <a:ext cx="4733982" cy="603583"/>
          </a:xfrm>
          <a:prstGeom prst="rect">
            <a:avLst/>
          </a:prstGeom>
        </p:spPr>
      </p:pic>
    </p:spTree>
    <p:extLst>
      <p:ext uri="{BB962C8B-B14F-4D97-AF65-F5344CB8AC3E}">
        <p14:creationId xmlns:p14="http://schemas.microsoft.com/office/powerpoint/2010/main" val="3372975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084" y="1546181"/>
            <a:ext cx="11597832" cy="1417320"/>
          </a:xfrm>
        </p:spPr>
        <p:txBody>
          <a:bodyPr>
            <a:normAutofit/>
          </a:bodyPr>
          <a:lstStyle/>
          <a:p>
            <a:r>
              <a:rPr lang="en-US" b="1" dirty="0"/>
              <a:t>THANK YOU</a:t>
            </a:r>
            <a:endParaRPr lang="en-US" sz="2000" dirty="0"/>
          </a:p>
        </p:txBody>
      </p:sp>
      <p:grpSp>
        <p:nvGrpSpPr>
          <p:cNvPr id="8" name="Group 7"/>
          <p:cNvGrpSpPr/>
          <p:nvPr/>
        </p:nvGrpSpPr>
        <p:grpSpPr>
          <a:xfrm>
            <a:off x="0" y="6134779"/>
            <a:ext cx="12192000" cy="723221"/>
            <a:chOff x="0" y="6139543"/>
            <a:chExt cx="12192000" cy="723221"/>
          </a:xfrm>
        </p:grpSpPr>
        <p:sp>
          <p:nvSpPr>
            <p:cNvPr id="9" name="Rectangle 8"/>
            <p:cNvSpPr/>
            <p:nvPr/>
          </p:nvSpPr>
          <p:spPr>
            <a:xfrm>
              <a:off x="0" y="6144309"/>
              <a:ext cx="12192000" cy="718455"/>
            </a:xfrm>
            <a:prstGeom prst="rect">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rotWithShape="1">
            <a:blip r:embed="rId3"/>
            <a:srcRect t="13793" b="9320"/>
            <a:stretch/>
          </p:blipFill>
          <p:spPr>
            <a:xfrm>
              <a:off x="1524000" y="6139543"/>
              <a:ext cx="9144000" cy="718457"/>
            </a:xfrm>
            <a:prstGeom prst="rect">
              <a:avLst/>
            </a:prstGeom>
          </p:spPr>
        </p:pic>
      </p:grpSp>
      <p:sp>
        <p:nvSpPr>
          <p:cNvPr id="11" name="Subtitle 2"/>
          <p:cNvSpPr>
            <a:spLocks noGrp="1"/>
          </p:cNvSpPr>
          <p:nvPr>
            <p:ph type="subTitle" idx="1"/>
          </p:nvPr>
        </p:nvSpPr>
        <p:spPr>
          <a:xfrm>
            <a:off x="1524000" y="3840480"/>
            <a:ext cx="9144000" cy="1417320"/>
          </a:xfrm>
        </p:spPr>
        <p:txBody>
          <a:bodyPr/>
          <a:lstStyle/>
          <a:p>
            <a:r>
              <a:rPr lang="en-US" dirty="0">
                <a:latin typeface="+mj-lt"/>
              </a:rPr>
              <a:t>Kelley Hamrick</a:t>
            </a:r>
          </a:p>
          <a:p>
            <a:r>
              <a:rPr lang="en-US" dirty="0">
                <a:latin typeface="+mj-lt"/>
                <a:hlinkClick r:id="rId4"/>
              </a:rPr>
              <a:t>khamrick@ecosystemmarketplace.com</a:t>
            </a:r>
            <a:r>
              <a:rPr lang="en-US" dirty="0">
                <a:latin typeface="+mj-lt"/>
              </a:rPr>
              <a:t> </a:t>
            </a:r>
          </a:p>
        </p:txBody>
      </p:sp>
    </p:spTree>
    <p:extLst>
      <p:ext uri="{BB962C8B-B14F-4D97-AF65-F5344CB8AC3E}">
        <p14:creationId xmlns:p14="http://schemas.microsoft.com/office/powerpoint/2010/main" val="691028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6FA9637-C0D9-434F-BF52-9F0D56ED5E9F}"/>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77702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4294967295"/>
          </p:nvPr>
        </p:nvSpPr>
        <p:spPr>
          <a:xfrm>
            <a:off x="531884" y="4602310"/>
            <a:ext cx="11355316" cy="1318300"/>
          </a:xfrm>
        </p:spPr>
        <p:txBody>
          <a:bodyPr>
            <a:noAutofit/>
          </a:bodyPr>
          <a:lstStyle/>
          <a:p>
            <a:pPr marL="0" indent="0">
              <a:buNone/>
            </a:pPr>
            <a:r>
              <a:rPr lang="en-US" sz="2400" b="1" dirty="0"/>
              <a:t>Forest Trends’ Ecosystem Marketplace Initiative</a:t>
            </a:r>
            <a:r>
              <a:rPr lang="en-US" sz="2400" dirty="0"/>
              <a:t> is the leading global source of information on environmental finance, markets, and payments for ecosystem services. </a:t>
            </a:r>
            <a:endParaRPr lang="en-US" sz="2400" dirty="0">
              <a:solidFill>
                <a:schemeClr val="accent6"/>
              </a:solidFill>
            </a:endParaRPr>
          </a:p>
          <a:p>
            <a:pPr marL="0" indent="0">
              <a:buNone/>
            </a:pPr>
            <a:r>
              <a:rPr lang="en-US" sz="2400" dirty="0">
                <a:hlinkClick r:id="rId3"/>
              </a:rPr>
              <a:t>https://www.forest-trends.org/ecosystem-marketplace</a:t>
            </a:r>
            <a:endParaRPr lang="en-US" sz="2400" dirty="0"/>
          </a:p>
        </p:txBody>
      </p:sp>
      <p:pic>
        <p:nvPicPr>
          <p:cNvPr id="17" name="Picture 16"/>
          <p:cNvPicPr>
            <a:picLocks noChangeAspect="1"/>
          </p:cNvPicPr>
          <p:nvPr/>
        </p:nvPicPr>
        <p:blipFill>
          <a:blip r:embed="rId4"/>
          <a:stretch>
            <a:fillRect/>
          </a:stretch>
        </p:blipFill>
        <p:spPr>
          <a:xfrm>
            <a:off x="5389621" y="1866880"/>
            <a:ext cx="1849198" cy="2410808"/>
          </a:xfrm>
          <a:prstGeom prst="rect">
            <a:avLst/>
          </a:prstGeom>
          <a:ln>
            <a:solidFill>
              <a:schemeClr val="tx1">
                <a:lumMod val="50000"/>
                <a:lumOff val="50000"/>
              </a:schemeClr>
            </a:solidFill>
          </a:ln>
        </p:spPr>
      </p:pic>
      <p:pic>
        <p:nvPicPr>
          <p:cNvPr id="16" name="Picture 15"/>
          <p:cNvPicPr>
            <a:picLocks noChangeAspect="1"/>
          </p:cNvPicPr>
          <p:nvPr/>
        </p:nvPicPr>
        <p:blipFill rotWithShape="1">
          <a:blip r:embed="rId5"/>
          <a:srcRect l="3880" r="963" b="2"/>
          <a:stretch/>
        </p:blipFill>
        <p:spPr>
          <a:xfrm>
            <a:off x="6529956" y="1338643"/>
            <a:ext cx="1852479" cy="2511838"/>
          </a:xfrm>
          <a:prstGeom prst="rect">
            <a:avLst/>
          </a:prstGeom>
          <a:ln>
            <a:solidFill>
              <a:schemeClr val="tx1">
                <a:lumMod val="50000"/>
                <a:lumOff val="50000"/>
              </a:schemeClr>
            </a:solidFill>
          </a:ln>
        </p:spPr>
      </p:pic>
      <p:grpSp>
        <p:nvGrpSpPr>
          <p:cNvPr id="7" name="Group 6"/>
          <p:cNvGrpSpPr/>
          <p:nvPr/>
        </p:nvGrpSpPr>
        <p:grpSpPr>
          <a:xfrm>
            <a:off x="0" y="6139545"/>
            <a:ext cx="12192000" cy="726048"/>
            <a:chOff x="0" y="6144309"/>
            <a:chExt cx="12192000" cy="726048"/>
          </a:xfrm>
        </p:grpSpPr>
        <p:sp>
          <p:nvSpPr>
            <p:cNvPr id="8" name="Rectangle 7"/>
            <p:cNvSpPr/>
            <p:nvPr/>
          </p:nvSpPr>
          <p:spPr>
            <a:xfrm>
              <a:off x="0" y="6144309"/>
              <a:ext cx="12192000" cy="718455"/>
            </a:xfrm>
            <a:prstGeom prst="rect">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rotWithShape="1">
            <a:blip r:embed="rId6"/>
            <a:srcRect t="13793" b="9320"/>
            <a:stretch/>
          </p:blipFill>
          <p:spPr>
            <a:xfrm>
              <a:off x="1524000" y="6151900"/>
              <a:ext cx="9144000" cy="718457"/>
            </a:xfrm>
            <a:prstGeom prst="rect">
              <a:avLst/>
            </a:prstGeom>
          </p:spPr>
        </p:pic>
      </p:grpSp>
      <p:sp>
        <p:nvSpPr>
          <p:cNvPr id="11" name="Rectangle 10">
            <a:extLst>
              <a:ext uri="{FF2B5EF4-FFF2-40B4-BE49-F238E27FC236}">
                <a16:creationId xmlns:a16="http://schemas.microsoft.com/office/drawing/2014/main" id="{7784A448-BE83-4147-A5F6-46A70F507F2A}"/>
              </a:ext>
            </a:extLst>
          </p:cNvPr>
          <p:cNvSpPr/>
          <p:nvPr/>
        </p:nvSpPr>
        <p:spPr>
          <a:xfrm>
            <a:off x="0" y="0"/>
            <a:ext cx="12192000" cy="956634"/>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Who is Ecosystem Marketplace?</a:t>
            </a:r>
          </a:p>
        </p:txBody>
      </p:sp>
      <p:sp>
        <p:nvSpPr>
          <p:cNvPr id="14" name="Subtitle 2">
            <a:extLst>
              <a:ext uri="{FF2B5EF4-FFF2-40B4-BE49-F238E27FC236}">
                <a16:creationId xmlns:a16="http://schemas.microsoft.com/office/drawing/2014/main" id="{BBB91D1F-290D-B34A-9B1E-DEFE4F807F56}"/>
              </a:ext>
            </a:extLst>
          </p:cNvPr>
          <p:cNvSpPr txBox="1">
            <a:spLocks/>
          </p:cNvSpPr>
          <p:nvPr/>
        </p:nvSpPr>
        <p:spPr>
          <a:xfrm>
            <a:off x="427712" y="6139545"/>
            <a:ext cx="9144000" cy="192989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b="1" dirty="0">
                <a:solidFill>
                  <a:schemeClr val="bg1"/>
                </a:solidFill>
                <a:latin typeface="+mj-lt"/>
              </a:rPr>
              <a:t>@</a:t>
            </a:r>
            <a:r>
              <a:rPr lang="en-US" sz="1800" b="1" dirty="0" err="1">
                <a:solidFill>
                  <a:schemeClr val="bg1"/>
                </a:solidFill>
                <a:latin typeface="+mj-lt"/>
              </a:rPr>
              <a:t>foresttrendsorg</a:t>
            </a:r>
            <a:endParaRPr lang="en-US" sz="1800" b="1" dirty="0">
              <a:solidFill>
                <a:schemeClr val="bg1"/>
              </a:solidFill>
              <a:latin typeface="+mj-lt"/>
            </a:endParaRPr>
          </a:p>
          <a:p>
            <a:pPr algn="l"/>
            <a:r>
              <a:rPr lang="en-US" sz="1800" b="1" dirty="0">
                <a:solidFill>
                  <a:schemeClr val="bg1"/>
                </a:solidFill>
                <a:latin typeface="+mj-lt"/>
              </a:rPr>
              <a:t>@</a:t>
            </a:r>
            <a:r>
              <a:rPr lang="en-US" sz="1800" b="1" dirty="0" err="1">
                <a:solidFill>
                  <a:schemeClr val="bg1"/>
                </a:solidFill>
                <a:latin typeface="+mj-lt"/>
              </a:rPr>
              <a:t>EcoMarketplace</a:t>
            </a:r>
            <a:endParaRPr lang="en-US" sz="1800" b="1" dirty="0">
              <a:solidFill>
                <a:schemeClr val="bg1"/>
              </a:solidFill>
              <a:latin typeface="+mj-lt"/>
            </a:endParaRPr>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7202" y="2017470"/>
            <a:ext cx="4519884" cy="2270758"/>
          </a:xfrm>
          <a:prstGeom prst="rect">
            <a:avLst/>
          </a:prstGeom>
          <a:ln>
            <a:solidFill>
              <a:schemeClr val="tx1">
                <a:lumMod val="75000"/>
                <a:lumOff val="25000"/>
              </a:schemeClr>
            </a:solidFill>
          </a:ln>
        </p:spPr>
      </p:pic>
      <p:pic>
        <p:nvPicPr>
          <p:cNvPr id="2050" name="Picture 2" descr="Publication Thumbnai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63895" y="1856339"/>
            <a:ext cx="1872554" cy="2431889"/>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pic>
        <p:nvPicPr>
          <p:cNvPr id="2052" name="Picture 4" descr="Publication Thumbnai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04230" y="1338643"/>
            <a:ext cx="1922631" cy="2475491"/>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pic>
        <p:nvPicPr>
          <p:cNvPr id="2054" name="Picture 6" descr="Publication Thumbnai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47846" y="1911026"/>
            <a:ext cx="1814441" cy="2366662"/>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981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AC7D07-00DE-6B48-AE53-494FE5D94432}"/>
              </a:ext>
            </a:extLst>
          </p:cNvPr>
          <p:cNvPicPr>
            <a:picLocks noChangeAspect="1"/>
          </p:cNvPicPr>
          <p:nvPr/>
        </p:nvPicPr>
        <p:blipFill>
          <a:blip r:embed="rId3"/>
          <a:stretch>
            <a:fillRect/>
          </a:stretch>
        </p:blipFill>
        <p:spPr>
          <a:xfrm>
            <a:off x="0" y="1225048"/>
            <a:ext cx="12192000" cy="5341749"/>
          </a:xfrm>
          <a:prstGeom prst="rect">
            <a:avLst/>
          </a:prstGeom>
        </p:spPr>
      </p:pic>
      <p:sp>
        <p:nvSpPr>
          <p:cNvPr id="3" name="Rectangle 2">
            <a:extLst>
              <a:ext uri="{FF2B5EF4-FFF2-40B4-BE49-F238E27FC236}">
                <a16:creationId xmlns:a16="http://schemas.microsoft.com/office/drawing/2014/main" id="{C0BBAF46-C266-E448-AB56-2F1C1FBDA321}"/>
              </a:ext>
            </a:extLst>
          </p:cNvPr>
          <p:cNvSpPr/>
          <p:nvPr/>
        </p:nvSpPr>
        <p:spPr>
          <a:xfrm>
            <a:off x="3086911" y="6218686"/>
            <a:ext cx="7749702" cy="369332"/>
          </a:xfrm>
          <a:prstGeom prst="rect">
            <a:avLst/>
          </a:prstGeom>
        </p:spPr>
        <p:txBody>
          <a:bodyPr wrap="square">
            <a:spAutoFit/>
          </a:bodyPr>
          <a:lstStyle/>
          <a:p>
            <a:r>
              <a:rPr lang="en-US" dirty="0">
                <a:solidFill>
                  <a:schemeClr val="tx1">
                    <a:lumMod val="50000"/>
                    <a:lumOff val="50000"/>
                  </a:schemeClr>
                </a:solidFill>
              </a:rPr>
              <a:t>https://</a:t>
            </a:r>
            <a:r>
              <a:rPr lang="en-US" dirty="0" err="1">
                <a:solidFill>
                  <a:schemeClr val="tx1">
                    <a:lumMod val="50000"/>
                    <a:lumOff val="50000"/>
                  </a:schemeClr>
                </a:solidFill>
              </a:rPr>
              <a:t>www.unenvironment.org</a:t>
            </a:r>
            <a:r>
              <a:rPr lang="en-US" dirty="0">
                <a:solidFill>
                  <a:schemeClr val="tx1">
                    <a:lumMod val="50000"/>
                    <a:lumOff val="50000"/>
                  </a:schemeClr>
                </a:solidFill>
              </a:rPr>
              <a:t>/interactive/emissions-gap-report/</a:t>
            </a:r>
          </a:p>
        </p:txBody>
      </p:sp>
      <p:sp>
        <p:nvSpPr>
          <p:cNvPr id="4" name="Rectangle 3">
            <a:extLst>
              <a:ext uri="{FF2B5EF4-FFF2-40B4-BE49-F238E27FC236}">
                <a16:creationId xmlns:a16="http://schemas.microsoft.com/office/drawing/2014/main" id="{6933F4E1-9EC0-B140-842C-B998060A73B6}"/>
              </a:ext>
            </a:extLst>
          </p:cNvPr>
          <p:cNvSpPr/>
          <p:nvPr/>
        </p:nvSpPr>
        <p:spPr>
          <a:xfrm>
            <a:off x="0" y="0"/>
            <a:ext cx="12192000" cy="956634"/>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We are not on track to reduce emissions</a:t>
            </a:r>
          </a:p>
        </p:txBody>
      </p:sp>
    </p:spTree>
    <p:extLst>
      <p:ext uri="{BB962C8B-B14F-4D97-AF65-F5344CB8AC3E}">
        <p14:creationId xmlns:p14="http://schemas.microsoft.com/office/powerpoint/2010/main" val="649682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E5E6EE-6C83-9E4C-BF4B-3D5EA189C438}"/>
              </a:ext>
            </a:extLst>
          </p:cNvPr>
          <p:cNvSpPr/>
          <p:nvPr/>
        </p:nvSpPr>
        <p:spPr>
          <a:xfrm>
            <a:off x="0" y="0"/>
            <a:ext cx="12192000" cy="956634"/>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How do offsets fit in?</a:t>
            </a:r>
          </a:p>
        </p:txBody>
      </p:sp>
      <p:sp>
        <p:nvSpPr>
          <p:cNvPr id="5" name="Content Placeholder 3">
            <a:extLst>
              <a:ext uri="{FF2B5EF4-FFF2-40B4-BE49-F238E27FC236}">
                <a16:creationId xmlns:a16="http://schemas.microsoft.com/office/drawing/2014/main" id="{58BA2F3A-991B-C547-A8FA-B1182AB92C1A}"/>
              </a:ext>
            </a:extLst>
          </p:cNvPr>
          <p:cNvSpPr txBox="1">
            <a:spLocks/>
          </p:cNvSpPr>
          <p:nvPr/>
        </p:nvSpPr>
        <p:spPr>
          <a:xfrm>
            <a:off x="817934" y="1806169"/>
            <a:ext cx="10556132"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C" b="1" dirty="0"/>
              <a:t>Compliance markets </a:t>
            </a:r>
            <a:r>
              <a:rPr lang="es-EC" dirty="0"/>
              <a:t>– markets regulated by a government – often allow a percentage of emissions reductions to occur through offsets.</a:t>
            </a:r>
          </a:p>
          <a:p>
            <a:pPr marL="0" indent="0">
              <a:buNone/>
            </a:pPr>
            <a:r>
              <a:rPr lang="es-EC" dirty="0"/>
              <a:t> </a:t>
            </a:r>
          </a:p>
          <a:p>
            <a:r>
              <a:rPr lang="es-EC" b="1" dirty="0"/>
              <a:t>Voluntary markets </a:t>
            </a:r>
            <a:r>
              <a:rPr lang="es-EC" dirty="0"/>
              <a:t>occur when corporations, individuals, governments and others purchase offsets to go above and beyond their own emissions reductions activities.</a:t>
            </a:r>
          </a:p>
          <a:p>
            <a:pPr marL="0" indent="0">
              <a:buNone/>
            </a:pPr>
            <a:endParaRPr lang="es-EC" dirty="0"/>
          </a:p>
          <a:p>
            <a:r>
              <a:rPr lang="es-EC" dirty="0"/>
              <a:t>Many of these offsets also have </a:t>
            </a:r>
            <a:r>
              <a:rPr lang="es-EC" b="1" dirty="0"/>
              <a:t>sustainable devlopment </a:t>
            </a:r>
            <a:r>
              <a:rPr lang="es-EC" dirty="0"/>
              <a:t>benefits.</a:t>
            </a:r>
          </a:p>
          <a:p>
            <a:pPr marL="0" indent="0">
              <a:buNone/>
            </a:pPr>
            <a:endParaRPr lang="es-EC" b="1" dirty="0">
              <a:highlight>
                <a:srgbClr val="FFFF00"/>
              </a:highlight>
            </a:endParaRPr>
          </a:p>
        </p:txBody>
      </p:sp>
      <p:grpSp>
        <p:nvGrpSpPr>
          <p:cNvPr id="6" name="Group 5">
            <a:extLst>
              <a:ext uri="{FF2B5EF4-FFF2-40B4-BE49-F238E27FC236}">
                <a16:creationId xmlns:a16="http://schemas.microsoft.com/office/drawing/2014/main" id="{A0A1F200-B2DD-EB48-A4B6-7A4F59364416}"/>
              </a:ext>
            </a:extLst>
          </p:cNvPr>
          <p:cNvGrpSpPr/>
          <p:nvPr/>
        </p:nvGrpSpPr>
        <p:grpSpPr>
          <a:xfrm>
            <a:off x="0" y="6139545"/>
            <a:ext cx="12192000" cy="726048"/>
            <a:chOff x="0" y="6144309"/>
            <a:chExt cx="12192000" cy="726048"/>
          </a:xfrm>
        </p:grpSpPr>
        <p:sp>
          <p:nvSpPr>
            <p:cNvPr id="7" name="Rectangle 6">
              <a:extLst>
                <a:ext uri="{FF2B5EF4-FFF2-40B4-BE49-F238E27FC236}">
                  <a16:creationId xmlns:a16="http://schemas.microsoft.com/office/drawing/2014/main" id="{26E10417-853B-7743-A4ED-D967E115DDE0}"/>
                </a:ext>
              </a:extLst>
            </p:cNvPr>
            <p:cNvSpPr/>
            <p:nvPr/>
          </p:nvSpPr>
          <p:spPr>
            <a:xfrm>
              <a:off x="0" y="6144309"/>
              <a:ext cx="12192000" cy="718455"/>
            </a:xfrm>
            <a:prstGeom prst="rect">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AF3463E4-82D1-BE41-8BAA-7071ECBFEC95}"/>
                </a:ext>
              </a:extLst>
            </p:cNvPr>
            <p:cNvPicPr>
              <a:picLocks noChangeAspect="1"/>
            </p:cNvPicPr>
            <p:nvPr/>
          </p:nvPicPr>
          <p:blipFill rotWithShape="1">
            <a:blip r:embed="rId3"/>
            <a:srcRect t="13793" b="9320"/>
            <a:stretch/>
          </p:blipFill>
          <p:spPr>
            <a:xfrm>
              <a:off x="1524000" y="6151900"/>
              <a:ext cx="9144000" cy="718457"/>
            </a:xfrm>
            <a:prstGeom prst="rect">
              <a:avLst/>
            </a:prstGeom>
          </p:spPr>
        </p:pic>
      </p:grpSp>
      <p:sp>
        <p:nvSpPr>
          <p:cNvPr id="9" name="Subtitle 2">
            <a:extLst>
              <a:ext uri="{FF2B5EF4-FFF2-40B4-BE49-F238E27FC236}">
                <a16:creationId xmlns:a16="http://schemas.microsoft.com/office/drawing/2014/main" id="{43799386-FDC4-5446-8BB0-87FBD2115902}"/>
              </a:ext>
            </a:extLst>
          </p:cNvPr>
          <p:cNvSpPr txBox="1">
            <a:spLocks/>
          </p:cNvSpPr>
          <p:nvPr/>
        </p:nvSpPr>
        <p:spPr>
          <a:xfrm>
            <a:off x="427712" y="6139545"/>
            <a:ext cx="9144000" cy="192989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b="1" dirty="0">
                <a:solidFill>
                  <a:schemeClr val="bg1"/>
                </a:solidFill>
                <a:latin typeface="+mj-lt"/>
              </a:rPr>
              <a:t>@</a:t>
            </a:r>
            <a:r>
              <a:rPr lang="en-US" sz="1800" b="1" dirty="0" err="1">
                <a:solidFill>
                  <a:schemeClr val="bg1"/>
                </a:solidFill>
                <a:latin typeface="+mj-lt"/>
              </a:rPr>
              <a:t>foresttrendsorg</a:t>
            </a:r>
            <a:endParaRPr lang="en-US" sz="1800" b="1" dirty="0">
              <a:solidFill>
                <a:schemeClr val="bg1"/>
              </a:solidFill>
              <a:latin typeface="+mj-lt"/>
            </a:endParaRPr>
          </a:p>
          <a:p>
            <a:pPr algn="l"/>
            <a:r>
              <a:rPr lang="en-US" sz="1800" b="1" dirty="0">
                <a:solidFill>
                  <a:schemeClr val="bg1"/>
                </a:solidFill>
                <a:latin typeface="+mj-lt"/>
              </a:rPr>
              <a:t>@</a:t>
            </a:r>
            <a:r>
              <a:rPr lang="en-US" sz="1800" b="1" dirty="0" err="1">
                <a:solidFill>
                  <a:schemeClr val="bg1"/>
                </a:solidFill>
                <a:latin typeface="+mj-lt"/>
              </a:rPr>
              <a:t>EcoMarketplace</a:t>
            </a:r>
            <a:endParaRPr lang="en-US" sz="1800" b="1" dirty="0">
              <a:solidFill>
                <a:schemeClr val="bg1"/>
              </a:solidFill>
              <a:latin typeface="+mj-lt"/>
            </a:endParaRPr>
          </a:p>
        </p:txBody>
      </p:sp>
    </p:spTree>
    <p:extLst>
      <p:ext uri="{BB962C8B-B14F-4D97-AF65-F5344CB8AC3E}">
        <p14:creationId xmlns:p14="http://schemas.microsoft.com/office/powerpoint/2010/main" val="818155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17AA1BBB-CB91-D747-9FF5-66C6EC248CC0}"/>
              </a:ext>
            </a:extLst>
          </p:cNvPr>
          <p:cNvSpPr txBox="1">
            <a:spLocks/>
          </p:cNvSpPr>
          <p:nvPr/>
        </p:nvSpPr>
        <p:spPr>
          <a:xfrm>
            <a:off x="701203" y="1292241"/>
            <a:ext cx="93953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C" sz="6000" b="1" dirty="0"/>
              <a:t>P</a:t>
            </a:r>
          </a:p>
          <a:p>
            <a:pPr marL="0" indent="0">
              <a:buNone/>
            </a:pPr>
            <a:r>
              <a:rPr lang="es-EC" sz="6000" b="1" dirty="0"/>
              <a:t>A</a:t>
            </a:r>
          </a:p>
          <a:p>
            <a:pPr marL="0" indent="0">
              <a:buNone/>
            </a:pPr>
            <a:r>
              <a:rPr lang="es-EC" sz="6000" b="1" dirty="0"/>
              <a:t>V</a:t>
            </a:r>
            <a:br>
              <a:rPr lang="es-EC" sz="6000" b="1" dirty="0"/>
            </a:br>
            <a:r>
              <a:rPr lang="es-EC" sz="6000" b="1" dirty="0"/>
              <a:t>E</a:t>
            </a:r>
          </a:p>
          <a:p>
            <a:pPr marL="0" indent="0">
              <a:buNone/>
            </a:pPr>
            <a:r>
              <a:rPr lang="es-EC" sz="6000" b="1" dirty="0"/>
              <a:t>R</a:t>
            </a:r>
          </a:p>
          <a:p>
            <a:pPr marL="0" indent="0">
              <a:buNone/>
            </a:pPr>
            <a:endParaRPr lang="es-EC" sz="6000" b="1" dirty="0">
              <a:highlight>
                <a:srgbClr val="FFFF00"/>
              </a:highlight>
            </a:endParaRPr>
          </a:p>
        </p:txBody>
      </p:sp>
      <p:grpSp>
        <p:nvGrpSpPr>
          <p:cNvPr id="7" name="Group 6"/>
          <p:cNvGrpSpPr/>
          <p:nvPr/>
        </p:nvGrpSpPr>
        <p:grpSpPr>
          <a:xfrm>
            <a:off x="0" y="6134779"/>
            <a:ext cx="12192000" cy="723221"/>
            <a:chOff x="0" y="6139543"/>
            <a:chExt cx="12192000" cy="723221"/>
          </a:xfrm>
        </p:grpSpPr>
        <p:sp>
          <p:nvSpPr>
            <p:cNvPr id="8" name="Rectangle 7"/>
            <p:cNvSpPr/>
            <p:nvPr/>
          </p:nvSpPr>
          <p:spPr>
            <a:xfrm>
              <a:off x="0" y="6144309"/>
              <a:ext cx="12192000" cy="718455"/>
            </a:xfrm>
            <a:prstGeom prst="rect">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rotWithShape="1">
            <a:blip r:embed="rId3"/>
            <a:srcRect t="13793" b="9320"/>
            <a:stretch/>
          </p:blipFill>
          <p:spPr>
            <a:xfrm>
              <a:off x="1524000" y="6139543"/>
              <a:ext cx="9144000" cy="718457"/>
            </a:xfrm>
            <a:prstGeom prst="rect">
              <a:avLst/>
            </a:prstGeom>
          </p:spPr>
        </p:pic>
      </p:grpSp>
      <p:sp>
        <p:nvSpPr>
          <p:cNvPr id="11" name="Rectangle 10">
            <a:extLst>
              <a:ext uri="{FF2B5EF4-FFF2-40B4-BE49-F238E27FC236}">
                <a16:creationId xmlns:a16="http://schemas.microsoft.com/office/drawing/2014/main" id="{7784A448-BE83-4147-A5F6-46A70F507F2A}"/>
              </a:ext>
            </a:extLst>
          </p:cNvPr>
          <p:cNvSpPr/>
          <p:nvPr/>
        </p:nvSpPr>
        <p:spPr>
          <a:xfrm>
            <a:off x="0" y="0"/>
            <a:ext cx="12192000" cy="956634"/>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Attributes of an offset</a:t>
            </a:r>
          </a:p>
        </p:txBody>
      </p:sp>
      <p:sp>
        <p:nvSpPr>
          <p:cNvPr id="12" name="Content Placeholder 3">
            <a:extLst>
              <a:ext uri="{FF2B5EF4-FFF2-40B4-BE49-F238E27FC236}">
                <a16:creationId xmlns:a16="http://schemas.microsoft.com/office/drawing/2014/main" id="{AD2EE7FF-4808-D84A-B5DC-C24BA46BDFC3}"/>
              </a:ext>
            </a:extLst>
          </p:cNvPr>
          <p:cNvSpPr txBox="1">
            <a:spLocks/>
          </p:cNvSpPr>
          <p:nvPr/>
        </p:nvSpPr>
        <p:spPr>
          <a:xfrm>
            <a:off x="1329448" y="1603527"/>
            <a:ext cx="5414252" cy="5754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C" dirty="0"/>
              <a:t>ERMANENT</a:t>
            </a:r>
          </a:p>
        </p:txBody>
      </p:sp>
      <p:sp>
        <p:nvSpPr>
          <p:cNvPr id="13" name="Content Placeholder 3">
            <a:extLst>
              <a:ext uri="{FF2B5EF4-FFF2-40B4-BE49-F238E27FC236}">
                <a16:creationId xmlns:a16="http://schemas.microsoft.com/office/drawing/2014/main" id="{C891514E-1553-A549-9057-9726F1E49ED1}"/>
              </a:ext>
            </a:extLst>
          </p:cNvPr>
          <p:cNvSpPr txBox="1">
            <a:spLocks/>
          </p:cNvSpPr>
          <p:nvPr/>
        </p:nvSpPr>
        <p:spPr>
          <a:xfrm>
            <a:off x="1329448" y="2538154"/>
            <a:ext cx="5414252" cy="5754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C" dirty="0"/>
              <a:t>DDITIONAL</a:t>
            </a:r>
          </a:p>
        </p:txBody>
      </p:sp>
      <p:sp>
        <p:nvSpPr>
          <p:cNvPr id="14" name="Content Placeholder 3">
            <a:extLst>
              <a:ext uri="{FF2B5EF4-FFF2-40B4-BE49-F238E27FC236}">
                <a16:creationId xmlns:a16="http://schemas.microsoft.com/office/drawing/2014/main" id="{9EC905D2-AAC8-1448-B2BF-8E2B349BBA40}"/>
              </a:ext>
            </a:extLst>
          </p:cNvPr>
          <p:cNvSpPr txBox="1">
            <a:spLocks/>
          </p:cNvSpPr>
          <p:nvPr/>
        </p:nvSpPr>
        <p:spPr>
          <a:xfrm>
            <a:off x="1329448" y="3521948"/>
            <a:ext cx="5414252" cy="5754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C" dirty="0"/>
              <a:t>ERIFIABLE</a:t>
            </a:r>
          </a:p>
        </p:txBody>
      </p:sp>
      <p:sp>
        <p:nvSpPr>
          <p:cNvPr id="15" name="Content Placeholder 3">
            <a:extLst>
              <a:ext uri="{FF2B5EF4-FFF2-40B4-BE49-F238E27FC236}">
                <a16:creationId xmlns:a16="http://schemas.microsoft.com/office/drawing/2014/main" id="{BFC9D2D8-BE5D-EC4A-AACA-272633AA2784}"/>
              </a:ext>
            </a:extLst>
          </p:cNvPr>
          <p:cNvSpPr txBox="1">
            <a:spLocks/>
          </p:cNvSpPr>
          <p:nvPr/>
        </p:nvSpPr>
        <p:spPr>
          <a:xfrm>
            <a:off x="1329448" y="4339792"/>
            <a:ext cx="5414252" cy="5754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C" dirty="0"/>
              <a:t>NFORCEABLE</a:t>
            </a:r>
          </a:p>
        </p:txBody>
      </p:sp>
      <p:sp>
        <p:nvSpPr>
          <p:cNvPr id="16" name="Content Placeholder 3">
            <a:extLst>
              <a:ext uri="{FF2B5EF4-FFF2-40B4-BE49-F238E27FC236}">
                <a16:creationId xmlns:a16="http://schemas.microsoft.com/office/drawing/2014/main" id="{2A39643C-673C-4C48-80F0-C63AFF103EE1}"/>
              </a:ext>
            </a:extLst>
          </p:cNvPr>
          <p:cNvSpPr txBox="1">
            <a:spLocks/>
          </p:cNvSpPr>
          <p:nvPr/>
        </p:nvSpPr>
        <p:spPr>
          <a:xfrm>
            <a:off x="1329448" y="5269193"/>
            <a:ext cx="5414252" cy="5754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C" dirty="0"/>
              <a:t>EAL</a:t>
            </a:r>
          </a:p>
        </p:txBody>
      </p:sp>
      <p:grpSp>
        <p:nvGrpSpPr>
          <p:cNvPr id="17" name="Group 16">
            <a:extLst>
              <a:ext uri="{FF2B5EF4-FFF2-40B4-BE49-F238E27FC236}">
                <a16:creationId xmlns:a16="http://schemas.microsoft.com/office/drawing/2014/main" id="{3E009A93-4AA4-174A-BB13-097FC17BD8C0}"/>
              </a:ext>
            </a:extLst>
          </p:cNvPr>
          <p:cNvGrpSpPr/>
          <p:nvPr/>
        </p:nvGrpSpPr>
        <p:grpSpPr>
          <a:xfrm>
            <a:off x="0" y="6139545"/>
            <a:ext cx="12192000" cy="726048"/>
            <a:chOff x="0" y="6144309"/>
            <a:chExt cx="12192000" cy="726048"/>
          </a:xfrm>
        </p:grpSpPr>
        <p:sp>
          <p:nvSpPr>
            <p:cNvPr id="18" name="Rectangle 17">
              <a:extLst>
                <a:ext uri="{FF2B5EF4-FFF2-40B4-BE49-F238E27FC236}">
                  <a16:creationId xmlns:a16="http://schemas.microsoft.com/office/drawing/2014/main" id="{928C61EE-C94F-A241-B5E9-521B69E7C621}"/>
                </a:ext>
              </a:extLst>
            </p:cNvPr>
            <p:cNvSpPr/>
            <p:nvPr/>
          </p:nvSpPr>
          <p:spPr>
            <a:xfrm>
              <a:off x="0" y="6144309"/>
              <a:ext cx="12192000" cy="718455"/>
            </a:xfrm>
            <a:prstGeom prst="rect">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C0DE28D4-2CFA-FA4F-B05F-BA23D491738D}"/>
                </a:ext>
              </a:extLst>
            </p:cNvPr>
            <p:cNvPicPr>
              <a:picLocks noChangeAspect="1"/>
            </p:cNvPicPr>
            <p:nvPr/>
          </p:nvPicPr>
          <p:blipFill rotWithShape="1">
            <a:blip r:embed="rId3"/>
            <a:srcRect t="13793" b="9320"/>
            <a:stretch/>
          </p:blipFill>
          <p:spPr>
            <a:xfrm>
              <a:off x="1524000" y="6151900"/>
              <a:ext cx="9144000" cy="718457"/>
            </a:xfrm>
            <a:prstGeom prst="rect">
              <a:avLst/>
            </a:prstGeom>
          </p:spPr>
        </p:pic>
      </p:grpSp>
      <p:sp>
        <p:nvSpPr>
          <p:cNvPr id="22" name="Subtitle 2">
            <a:extLst>
              <a:ext uri="{FF2B5EF4-FFF2-40B4-BE49-F238E27FC236}">
                <a16:creationId xmlns:a16="http://schemas.microsoft.com/office/drawing/2014/main" id="{427E2A41-848A-CF47-B80E-6E14FB05FE51}"/>
              </a:ext>
            </a:extLst>
          </p:cNvPr>
          <p:cNvSpPr txBox="1">
            <a:spLocks/>
          </p:cNvSpPr>
          <p:nvPr/>
        </p:nvSpPr>
        <p:spPr>
          <a:xfrm>
            <a:off x="427712" y="6139545"/>
            <a:ext cx="9144000" cy="192989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b="1" dirty="0">
                <a:solidFill>
                  <a:schemeClr val="bg1"/>
                </a:solidFill>
                <a:latin typeface="+mj-lt"/>
              </a:rPr>
              <a:t>@</a:t>
            </a:r>
            <a:r>
              <a:rPr lang="en-US" sz="1800" b="1" dirty="0" err="1">
                <a:solidFill>
                  <a:schemeClr val="bg1"/>
                </a:solidFill>
                <a:latin typeface="+mj-lt"/>
              </a:rPr>
              <a:t>foresttrendsorg</a:t>
            </a:r>
            <a:endParaRPr lang="en-US" sz="1800" b="1" dirty="0">
              <a:solidFill>
                <a:schemeClr val="bg1"/>
              </a:solidFill>
              <a:latin typeface="+mj-lt"/>
            </a:endParaRPr>
          </a:p>
          <a:p>
            <a:pPr algn="l"/>
            <a:r>
              <a:rPr lang="en-US" sz="1800" b="1" dirty="0">
                <a:solidFill>
                  <a:schemeClr val="bg1"/>
                </a:solidFill>
                <a:latin typeface="+mj-lt"/>
              </a:rPr>
              <a:t>@</a:t>
            </a:r>
            <a:r>
              <a:rPr lang="en-US" sz="1800" b="1" dirty="0" err="1">
                <a:solidFill>
                  <a:schemeClr val="bg1"/>
                </a:solidFill>
                <a:latin typeface="+mj-lt"/>
              </a:rPr>
              <a:t>EcoMarketplace</a:t>
            </a:r>
            <a:endParaRPr lang="en-US" sz="1800" b="1" dirty="0">
              <a:solidFill>
                <a:schemeClr val="bg1"/>
              </a:solidFill>
              <a:latin typeface="+mj-lt"/>
            </a:endParaRPr>
          </a:p>
        </p:txBody>
      </p:sp>
      <p:pic>
        <p:nvPicPr>
          <p:cNvPr id="2" name="Picture 1">
            <a:extLst>
              <a:ext uri="{FF2B5EF4-FFF2-40B4-BE49-F238E27FC236}">
                <a16:creationId xmlns:a16="http://schemas.microsoft.com/office/drawing/2014/main" id="{73E8BE34-3686-5C42-8550-43039936440A}"/>
              </a:ext>
            </a:extLst>
          </p:cNvPr>
          <p:cNvPicPr>
            <a:picLocks noChangeAspect="1"/>
          </p:cNvPicPr>
          <p:nvPr/>
        </p:nvPicPr>
        <p:blipFill>
          <a:blip r:embed="rId4"/>
          <a:stretch>
            <a:fillRect/>
          </a:stretch>
        </p:blipFill>
        <p:spPr>
          <a:xfrm>
            <a:off x="4927600" y="3177464"/>
            <a:ext cx="2336800" cy="965200"/>
          </a:xfrm>
          <a:prstGeom prst="rect">
            <a:avLst/>
          </a:prstGeom>
        </p:spPr>
      </p:pic>
      <p:pic>
        <p:nvPicPr>
          <p:cNvPr id="3" name="Picture 2">
            <a:extLst>
              <a:ext uri="{FF2B5EF4-FFF2-40B4-BE49-F238E27FC236}">
                <a16:creationId xmlns:a16="http://schemas.microsoft.com/office/drawing/2014/main" id="{CFB67F05-6584-5448-9130-8170AAF5A2A1}"/>
              </a:ext>
            </a:extLst>
          </p:cNvPr>
          <p:cNvPicPr>
            <a:picLocks noChangeAspect="1"/>
          </p:cNvPicPr>
          <p:nvPr/>
        </p:nvPicPr>
        <p:blipFill rotWithShape="1">
          <a:blip r:embed="rId5"/>
          <a:srcRect r="7294" b="11781"/>
          <a:stretch/>
        </p:blipFill>
        <p:spPr>
          <a:xfrm>
            <a:off x="7694306" y="1700804"/>
            <a:ext cx="3722451" cy="688774"/>
          </a:xfrm>
          <a:prstGeom prst="rect">
            <a:avLst/>
          </a:prstGeom>
        </p:spPr>
      </p:pic>
      <p:pic>
        <p:nvPicPr>
          <p:cNvPr id="4" name="Picture 3">
            <a:extLst>
              <a:ext uri="{FF2B5EF4-FFF2-40B4-BE49-F238E27FC236}">
                <a16:creationId xmlns:a16="http://schemas.microsoft.com/office/drawing/2014/main" id="{8A2BCC73-B344-6948-A523-7951626A962C}"/>
              </a:ext>
            </a:extLst>
          </p:cNvPr>
          <p:cNvPicPr>
            <a:picLocks noChangeAspect="1"/>
          </p:cNvPicPr>
          <p:nvPr/>
        </p:nvPicPr>
        <p:blipFill>
          <a:blip r:embed="rId6"/>
          <a:stretch>
            <a:fillRect/>
          </a:stretch>
        </p:blipFill>
        <p:spPr>
          <a:xfrm>
            <a:off x="9008217" y="2898064"/>
            <a:ext cx="2044700" cy="2489200"/>
          </a:xfrm>
          <a:prstGeom prst="rect">
            <a:avLst/>
          </a:prstGeom>
        </p:spPr>
      </p:pic>
      <p:pic>
        <p:nvPicPr>
          <p:cNvPr id="5" name="Picture 4">
            <a:extLst>
              <a:ext uri="{FF2B5EF4-FFF2-40B4-BE49-F238E27FC236}">
                <a16:creationId xmlns:a16="http://schemas.microsoft.com/office/drawing/2014/main" id="{4C449974-57D0-9249-A7A9-EA9565F31FF9}"/>
              </a:ext>
            </a:extLst>
          </p:cNvPr>
          <p:cNvPicPr>
            <a:picLocks noChangeAspect="1"/>
          </p:cNvPicPr>
          <p:nvPr/>
        </p:nvPicPr>
        <p:blipFill>
          <a:blip r:embed="rId7"/>
          <a:stretch>
            <a:fillRect/>
          </a:stretch>
        </p:blipFill>
        <p:spPr>
          <a:xfrm>
            <a:off x="5048655" y="1444749"/>
            <a:ext cx="1905000" cy="1244600"/>
          </a:xfrm>
          <a:prstGeom prst="rect">
            <a:avLst/>
          </a:prstGeom>
        </p:spPr>
      </p:pic>
      <p:pic>
        <p:nvPicPr>
          <p:cNvPr id="6" name="Picture 5">
            <a:extLst>
              <a:ext uri="{FF2B5EF4-FFF2-40B4-BE49-F238E27FC236}">
                <a16:creationId xmlns:a16="http://schemas.microsoft.com/office/drawing/2014/main" id="{1A069B9B-95AE-6E44-A229-0055AC52ADF3}"/>
              </a:ext>
            </a:extLst>
          </p:cNvPr>
          <p:cNvPicPr>
            <a:picLocks noChangeAspect="1"/>
          </p:cNvPicPr>
          <p:nvPr/>
        </p:nvPicPr>
        <p:blipFill>
          <a:blip r:embed="rId8"/>
          <a:stretch>
            <a:fillRect/>
          </a:stretch>
        </p:blipFill>
        <p:spPr>
          <a:xfrm>
            <a:off x="5791200" y="4332199"/>
            <a:ext cx="2514600" cy="1422400"/>
          </a:xfrm>
          <a:prstGeom prst="rect">
            <a:avLst/>
          </a:prstGeom>
        </p:spPr>
      </p:pic>
    </p:spTree>
    <p:extLst>
      <p:ext uri="{BB962C8B-B14F-4D97-AF65-F5344CB8AC3E}">
        <p14:creationId xmlns:p14="http://schemas.microsoft.com/office/powerpoint/2010/main" val="2060837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34779"/>
            <a:ext cx="12192000" cy="723221"/>
            <a:chOff x="0" y="6139543"/>
            <a:chExt cx="12192000" cy="723221"/>
          </a:xfrm>
        </p:grpSpPr>
        <p:sp>
          <p:nvSpPr>
            <p:cNvPr id="8" name="Rectangle 7"/>
            <p:cNvSpPr/>
            <p:nvPr/>
          </p:nvSpPr>
          <p:spPr>
            <a:xfrm>
              <a:off x="0" y="6144309"/>
              <a:ext cx="12192000" cy="718455"/>
            </a:xfrm>
            <a:prstGeom prst="rect">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rotWithShape="1">
            <a:blip r:embed="rId3"/>
            <a:srcRect t="13793" b="9320"/>
            <a:stretch/>
          </p:blipFill>
          <p:spPr>
            <a:xfrm>
              <a:off x="1524000" y="6139543"/>
              <a:ext cx="9144000" cy="718457"/>
            </a:xfrm>
            <a:prstGeom prst="rect">
              <a:avLst/>
            </a:prstGeom>
          </p:spPr>
        </p:pic>
      </p:grpSp>
      <p:sp>
        <p:nvSpPr>
          <p:cNvPr id="11" name="Rectangle 10">
            <a:extLst>
              <a:ext uri="{FF2B5EF4-FFF2-40B4-BE49-F238E27FC236}">
                <a16:creationId xmlns:a16="http://schemas.microsoft.com/office/drawing/2014/main" id="{7784A448-BE83-4147-A5F6-46A70F507F2A}"/>
              </a:ext>
            </a:extLst>
          </p:cNvPr>
          <p:cNvSpPr/>
          <p:nvPr/>
        </p:nvSpPr>
        <p:spPr>
          <a:xfrm>
            <a:off x="0" y="0"/>
            <a:ext cx="12192000" cy="956634"/>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How is a voluntary carbon offset produced?</a:t>
            </a:r>
          </a:p>
        </p:txBody>
      </p:sp>
      <p:pic>
        <p:nvPicPr>
          <p:cNvPr id="20" name="Picture 19" descr="Figure 1 Voluntary Offset Carbon Project Stages 18-0517.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2818" y="1037861"/>
            <a:ext cx="8667783" cy="508210"/>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06389" y="1560800"/>
            <a:ext cx="3888739" cy="4563479"/>
          </a:xfrm>
          <a:prstGeom prst="rect">
            <a:avLst/>
          </a:prstGeom>
        </p:spPr>
      </p:pic>
      <p:grpSp>
        <p:nvGrpSpPr>
          <p:cNvPr id="9" name="Group 8">
            <a:extLst>
              <a:ext uri="{FF2B5EF4-FFF2-40B4-BE49-F238E27FC236}">
                <a16:creationId xmlns:a16="http://schemas.microsoft.com/office/drawing/2014/main" id="{C2B9B9FF-D8CA-BE42-ACBE-BA108AB380A5}"/>
              </a:ext>
            </a:extLst>
          </p:cNvPr>
          <p:cNvGrpSpPr/>
          <p:nvPr/>
        </p:nvGrpSpPr>
        <p:grpSpPr>
          <a:xfrm>
            <a:off x="0" y="6139545"/>
            <a:ext cx="12192000" cy="726048"/>
            <a:chOff x="0" y="6144309"/>
            <a:chExt cx="12192000" cy="726048"/>
          </a:xfrm>
        </p:grpSpPr>
        <p:sp>
          <p:nvSpPr>
            <p:cNvPr id="12" name="Rectangle 11">
              <a:extLst>
                <a:ext uri="{FF2B5EF4-FFF2-40B4-BE49-F238E27FC236}">
                  <a16:creationId xmlns:a16="http://schemas.microsoft.com/office/drawing/2014/main" id="{75B44119-A95B-F74E-B92A-A2381EC55482}"/>
                </a:ext>
              </a:extLst>
            </p:cNvPr>
            <p:cNvSpPr/>
            <p:nvPr/>
          </p:nvSpPr>
          <p:spPr>
            <a:xfrm>
              <a:off x="0" y="6144309"/>
              <a:ext cx="12192000" cy="718455"/>
            </a:xfrm>
            <a:prstGeom prst="rect">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EE2D76B2-8D3F-9348-B151-84BCF1D46843}"/>
                </a:ext>
              </a:extLst>
            </p:cNvPr>
            <p:cNvPicPr>
              <a:picLocks noChangeAspect="1"/>
            </p:cNvPicPr>
            <p:nvPr/>
          </p:nvPicPr>
          <p:blipFill rotWithShape="1">
            <a:blip r:embed="rId3"/>
            <a:srcRect t="13793" b="9320"/>
            <a:stretch/>
          </p:blipFill>
          <p:spPr>
            <a:xfrm>
              <a:off x="1524000" y="6151900"/>
              <a:ext cx="9144000" cy="718457"/>
            </a:xfrm>
            <a:prstGeom prst="rect">
              <a:avLst/>
            </a:prstGeom>
          </p:spPr>
        </p:pic>
      </p:grpSp>
      <p:sp>
        <p:nvSpPr>
          <p:cNvPr id="15" name="Subtitle 2">
            <a:extLst>
              <a:ext uri="{FF2B5EF4-FFF2-40B4-BE49-F238E27FC236}">
                <a16:creationId xmlns:a16="http://schemas.microsoft.com/office/drawing/2014/main" id="{8031D601-08B9-3A47-842B-7F2206900FD5}"/>
              </a:ext>
            </a:extLst>
          </p:cNvPr>
          <p:cNvSpPr txBox="1">
            <a:spLocks/>
          </p:cNvSpPr>
          <p:nvPr/>
        </p:nvSpPr>
        <p:spPr>
          <a:xfrm>
            <a:off x="427712" y="6139545"/>
            <a:ext cx="9144000" cy="192989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b="1" dirty="0">
                <a:solidFill>
                  <a:schemeClr val="bg1"/>
                </a:solidFill>
                <a:latin typeface="+mj-lt"/>
              </a:rPr>
              <a:t>@</a:t>
            </a:r>
            <a:r>
              <a:rPr lang="en-US" sz="1800" b="1" dirty="0" err="1">
                <a:solidFill>
                  <a:schemeClr val="bg1"/>
                </a:solidFill>
                <a:latin typeface="+mj-lt"/>
              </a:rPr>
              <a:t>foresttrendsorg</a:t>
            </a:r>
            <a:endParaRPr lang="en-US" sz="1800" b="1" dirty="0">
              <a:solidFill>
                <a:schemeClr val="bg1"/>
              </a:solidFill>
              <a:latin typeface="+mj-lt"/>
            </a:endParaRPr>
          </a:p>
          <a:p>
            <a:pPr algn="l"/>
            <a:r>
              <a:rPr lang="en-US" sz="1800" b="1" dirty="0">
                <a:solidFill>
                  <a:schemeClr val="bg1"/>
                </a:solidFill>
                <a:latin typeface="+mj-lt"/>
              </a:rPr>
              <a:t>@</a:t>
            </a:r>
            <a:r>
              <a:rPr lang="en-US" sz="1800" b="1" dirty="0" err="1">
                <a:solidFill>
                  <a:schemeClr val="bg1"/>
                </a:solidFill>
                <a:latin typeface="+mj-lt"/>
              </a:rPr>
              <a:t>EcoMarketplace</a:t>
            </a:r>
            <a:endParaRPr lang="en-US" sz="1800" b="1" dirty="0">
              <a:solidFill>
                <a:schemeClr val="bg1"/>
              </a:solidFill>
              <a:latin typeface="+mj-lt"/>
            </a:endParaRPr>
          </a:p>
        </p:txBody>
      </p:sp>
    </p:spTree>
    <p:extLst>
      <p:ext uri="{BB962C8B-B14F-4D97-AF65-F5344CB8AC3E}">
        <p14:creationId xmlns:p14="http://schemas.microsoft.com/office/powerpoint/2010/main" val="1882636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396212" y="1827530"/>
            <a:ext cx="5568619" cy="3821581"/>
            <a:chOff x="683568" y="1923003"/>
            <a:chExt cx="3446513" cy="2463080"/>
          </a:xfrm>
        </p:grpSpPr>
        <p:pic>
          <p:nvPicPr>
            <p:cNvPr id="4" name="Picture 3"/>
            <p:cNvPicPr>
              <a:picLocks noChangeAspect="1"/>
            </p:cNvPicPr>
            <p:nvPr/>
          </p:nvPicPr>
          <p:blipFill rotWithShape="1">
            <a:blip r:embed="rId3"/>
            <a:srcRect l="6885" t="38800" r="86881" b="12201"/>
            <a:stretch/>
          </p:blipFill>
          <p:spPr>
            <a:xfrm>
              <a:off x="683568" y="1923003"/>
              <a:ext cx="1107877" cy="2448947"/>
            </a:xfrm>
            <a:prstGeom prst="rect">
              <a:avLst/>
            </a:prstGeom>
          </p:spPr>
        </p:pic>
        <p:pic>
          <p:nvPicPr>
            <p:cNvPr id="6" name="Picture 5"/>
            <p:cNvPicPr>
              <a:picLocks noChangeAspect="1"/>
            </p:cNvPicPr>
            <p:nvPr/>
          </p:nvPicPr>
          <p:blipFill rotWithShape="1">
            <a:blip r:embed="rId3"/>
            <a:srcRect l="19961" t="38800" r="67128" b="12201"/>
            <a:stretch/>
          </p:blipFill>
          <p:spPr>
            <a:xfrm>
              <a:off x="1835696" y="1937136"/>
              <a:ext cx="2294385" cy="2448947"/>
            </a:xfrm>
            <a:prstGeom prst="rect">
              <a:avLst/>
            </a:prstGeom>
          </p:spPr>
        </p:pic>
      </p:grpSp>
      <p:sp>
        <p:nvSpPr>
          <p:cNvPr id="9" name="TextBox 8"/>
          <p:cNvSpPr txBox="1"/>
          <p:nvPr/>
        </p:nvSpPr>
        <p:spPr>
          <a:xfrm>
            <a:off x="3356275" y="1171367"/>
            <a:ext cx="5974439" cy="502766"/>
          </a:xfrm>
          <a:prstGeom prst="rect">
            <a:avLst/>
          </a:prstGeom>
          <a:noFill/>
        </p:spPr>
        <p:txBody>
          <a:bodyPr wrap="square" rtlCol="0">
            <a:spAutoFit/>
          </a:bodyPr>
          <a:lstStyle/>
          <a:p>
            <a:pPr algn="ctr"/>
            <a:r>
              <a:rPr lang="en-US" sz="2667" b="1" u="sng" cap="small" dirty="0">
                <a:solidFill>
                  <a:schemeClr val="accent6"/>
                </a:solidFill>
                <a:latin typeface="+mj-lt"/>
              </a:rPr>
              <a:t>Project Types:</a:t>
            </a:r>
          </a:p>
        </p:txBody>
      </p:sp>
      <p:sp>
        <p:nvSpPr>
          <p:cNvPr id="23" name="TextBox 22"/>
          <p:cNvSpPr txBox="1"/>
          <p:nvPr/>
        </p:nvSpPr>
        <p:spPr>
          <a:xfrm>
            <a:off x="3290195" y="3167545"/>
            <a:ext cx="1936763" cy="338554"/>
          </a:xfrm>
          <a:prstGeom prst="rect">
            <a:avLst/>
          </a:prstGeom>
          <a:solidFill>
            <a:schemeClr val="bg1"/>
          </a:solidFill>
        </p:spPr>
        <p:txBody>
          <a:bodyPr wrap="square" rtlCol="0">
            <a:spAutoFit/>
          </a:bodyPr>
          <a:lstStyle/>
          <a:p>
            <a:pPr algn="ctr"/>
            <a:r>
              <a:rPr lang="en-US" sz="1600" b="1" cap="small" dirty="0">
                <a:solidFill>
                  <a:schemeClr val="accent6"/>
                </a:solidFill>
                <a:latin typeface="+mj-lt"/>
              </a:rPr>
              <a:t>Waste to Energy</a:t>
            </a:r>
          </a:p>
        </p:txBody>
      </p:sp>
      <p:sp>
        <p:nvSpPr>
          <p:cNvPr id="24" name="TextBox 23"/>
          <p:cNvSpPr txBox="1"/>
          <p:nvPr/>
        </p:nvSpPr>
        <p:spPr>
          <a:xfrm>
            <a:off x="5208919" y="3167545"/>
            <a:ext cx="2070203" cy="441211"/>
          </a:xfrm>
          <a:prstGeom prst="rect">
            <a:avLst/>
          </a:prstGeom>
          <a:solidFill>
            <a:schemeClr val="bg1"/>
          </a:solidFill>
        </p:spPr>
        <p:txBody>
          <a:bodyPr wrap="square" rtlCol="0">
            <a:spAutoFit/>
          </a:bodyPr>
          <a:lstStyle/>
          <a:p>
            <a:pPr algn="ctr"/>
            <a:r>
              <a:rPr lang="en-US" sz="1600" b="1" cap="small" dirty="0">
                <a:solidFill>
                  <a:schemeClr val="accent6"/>
                </a:solidFill>
                <a:latin typeface="+mj-lt"/>
              </a:rPr>
              <a:t>Peatland Restoration</a:t>
            </a:r>
          </a:p>
          <a:p>
            <a:pPr algn="ctr"/>
            <a:endParaRPr lang="en-US" sz="667" b="1" cap="small" dirty="0">
              <a:solidFill>
                <a:schemeClr val="accent6"/>
              </a:solidFill>
              <a:latin typeface="+mj-lt"/>
            </a:endParaRPr>
          </a:p>
        </p:txBody>
      </p:sp>
      <p:sp>
        <p:nvSpPr>
          <p:cNvPr id="25" name="TextBox 24"/>
          <p:cNvSpPr txBox="1"/>
          <p:nvPr/>
        </p:nvSpPr>
        <p:spPr>
          <a:xfrm>
            <a:off x="7335107" y="3180330"/>
            <a:ext cx="1509208" cy="441211"/>
          </a:xfrm>
          <a:prstGeom prst="rect">
            <a:avLst/>
          </a:prstGeom>
          <a:solidFill>
            <a:schemeClr val="bg1"/>
          </a:solidFill>
        </p:spPr>
        <p:txBody>
          <a:bodyPr wrap="square" rtlCol="0">
            <a:spAutoFit/>
          </a:bodyPr>
          <a:lstStyle/>
          <a:p>
            <a:pPr algn="ctr"/>
            <a:r>
              <a:rPr lang="en-US" sz="1600" b="1" cap="small" dirty="0">
                <a:solidFill>
                  <a:schemeClr val="accent6"/>
                </a:solidFill>
                <a:latin typeface="+mj-lt"/>
              </a:rPr>
              <a:t>REDD+</a:t>
            </a:r>
          </a:p>
          <a:p>
            <a:pPr algn="ctr"/>
            <a:endParaRPr lang="en-US" sz="667" b="1" cap="small" dirty="0">
              <a:solidFill>
                <a:schemeClr val="accent6"/>
              </a:solidFill>
              <a:latin typeface="+mj-lt"/>
            </a:endParaRPr>
          </a:p>
        </p:txBody>
      </p:sp>
      <p:sp>
        <p:nvSpPr>
          <p:cNvPr id="26" name="TextBox 25"/>
          <p:cNvSpPr txBox="1"/>
          <p:nvPr/>
        </p:nvSpPr>
        <p:spPr>
          <a:xfrm>
            <a:off x="3296564" y="4999575"/>
            <a:ext cx="1936763" cy="584775"/>
          </a:xfrm>
          <a:prstGeom prst="rect">
            <a:avLst/>
          </a:prstGeom>
          <a:solidFill>
            <a:schemeClr val="bg1"/>
          </a:solidFill>
        </p:spPr>
        <p:txBody>
          <a:bodyPr wrap="square" rtlCol="0">
            <a:spAutoFit/>
          </a:bodyPr>
          <a:lstStyle/>
          <a:p>
            <a:pPr algn="ctr"/>
            <a:r>
              <a:rPr lang="en-US" sz="1600" b="1" cap="small" dirty="0">
                <a:solidFill>
                  <a:schemeClr val="accent6"/>
                </a:solidFill>
                <a:latin typeface="+mj-lt"/>
              </a:rPr>
              <a:t>Energy Efficiency</a:t>
            </a:r>
          </a:p>
          <a:p>
            <a:pPr algn="ctr"/>
            <a:endParaRPr lang="en-US" sz="1600" b="1" cap="small" dirty="0">
              <a:solidFill>
                <a:schemeClr val="accent6"/>
              </a:solidFill>
              <a:latin typeface="+mj-lt"/>
            </a:endParaRPr>
          </a:p>
        </p:txBody>
      </p:sp>
      <p:sp>
        <p:nvSpPr>
          <p:cNvPr id="27" name="TextBox 26"/>
          <p:cNvSpPr txBox="1"/>
          <p:nvPr/>
        </p:nvSpPr>
        <p:spPr>
          <a:xfrm>
            <a:off x="5247145" y="5033559"/>
            <a:ext cx="1936763" cy="584775"/>
          </a:xfrm>
          <a:prstGeom prst="rect">
            <a:avLst/>
          </a:prstGeom>
          <a:solidFill>
            <a:schemeClr val="bg1"/>
          </a:solidFill>
        </p:spPr>
        <p:txBody>
          <a:bodyPr wrap="square" rtlCol="0">
            <a:spAutoFit/>
          </a:bodyPr>
          <a:lstStyle/>
          <a:p>
            <a:pPr algn="ctr"/>
            <a:r>
              <a:rPr lang="en-US" sz="1600" b="1" cap="small" dirty="0">
                <a:solidFill>
                  <a:schemeClr val="accent6"/>
                </a:solidFill>
                <a:latin typeface="+mj-lt"/>
              </a:rPr>
              <a:t>Clean </a:t>
            </a:r>
            <a:r>
              <a:rPr lang="en-US" sz="1600" b="1" cap="small" dirty="0" err="1">
                <a:solidFill>
                  <a:schemeClr val="accent6"/>
                </a:solidFill>
                <a:latin typeface="+mj-lt"/>
              </a:rPr>
              <a:t>Cookstoves</a:t>
            </a:r>
            <a:endParaRPr lang="en-US" sz="1600" b="1" cap="small" dirty="0">
              <a:solidFill>
                <a:schemeClr val="accent6"/>
              </a:solidFill>
              <a:latin typeface="+mj-lt"/>
            </a:endParaRPr>
          </a:p>
          <a:p>
            <a:pPr algn="ctr"/>
            <a:endParaRPr lang="en-US" sz="1600" b="1" cap="small" dirty="0">
              <a:solidFill>
                <a:schemeClr val="accent6"/>
              </a:solidFill>
              <a:latin typeface="+mj-lt"/>
            </a:endParaRPr>
          </a:p>
        </p:txBody>
      </p:sp>
      <p:sp>
        <p:nvSpPr>
          <p:cNvPr id="28" name="TextBox 27"/>
          <p:cNvSpPr txBox="1"/>
          <p:nvPr/>
        </p:nvSpPr>
        <p:spPr>
          <a:xfrm>
            <a:off x="7194497" y="5039282"/>
            <a:ext cx="1936763" cy="830997"/>
          </a:xfrm>
          <a:prstGeom prst="rect">
            <a:avLst/>
          </a:prstGeom>
          <a:solidFill>
            <a:schemeClr val="bg1"/>
          </a:solidFill>
        </p:spPr>
        <p:txBody>
          <a:bodyPr wrap="square" rtlCol="0">
            <a:spAutoFit/>
          </a:bodyPr>
          <a:lstStyle/>
          <a:p>
            <a:pPr algn="ctr"/>
            <a:r>
              <a:rPr lang="en-US" sz="1600" b="1" cap="small" dirty="0">
                <a:solidFill>
                  <a:schemeClr val="accent6"/>
                </a:solidFill>
                <a:latin typeface="+mj-lt"/>
              </a:rPr>
              <a:t>Ozone-Depleting Substance Destruction</a:t>
            </a:r>
          </a:p>
        </p:txBody>
      </p:sp>
      <p:grpSp>
        <p:nvGrpSpPr>
          <p:cNvPr id="29" name="Group 28">
            <a:extLst>
              <a:ext uri="{FF2B5EF4-FFF2-40B4-BE49-F238E27FC236}">
                <a16:creationId xmlns:a16="http://schemas.microsoft.com/office/drawing/2014/main" id="{6A40B4CC-0FB4-1A4F-814D-5F4E5B8C54F9}"/>
              </a:ext>
            </a:extLst>
          </p:cNvPr>
          <p:cNvGrpSpPr/>
          <p:nvPr/>
        </p:nvGrpSpPr>
        <p:grpSpPr>
          <a:xfrm>
            <a:off x="0" y="6139545"/>
            <a:ext cx="12192000" cy="726048"/>
            <a:chOff x="0" y="6144309"/>
            <a:chExt cx="12192000" cy="726048"/>
          </a:xfrm>
        </p:grpSpPr>
        <p:sp>
          <p:nvSpPr>
            <p:cNvPr id="30" name="Rectangle 29">
              <a:extLst>
                <a:ext uri="{FF2B5EF4-FFF2-40B4-BE49-F238E27FC236}">
                  <a16:creationId xmlns:a16="http://schemas.microsoft.com/office/drawing/2014/main" id="{5E6C5C6A-CCD1-DE42-A4E5-64B1516A7819}"/>
                </a:ext>
              </a:extLst>
            </p:cNvPr>
            <p:cNvSpPr/>
            <p:nvPr/>
          </p:nvSpPr>
          <p:spPr>
            <a:xfrm>
              <a:off x="0" y="6144309"/>
              <a:ext cx="12192000" cy="718455"/>
            </a:xfrm>
            <a:prstGeom prst="rect">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 name="Picture 30">
              <a:extLst>
                <a:ext uri="{FF2B5EF4-FFF2-40B4-BE49-F238E27FC236}">
                  <a16:creationId xmlns:a16="http://schemas.microsoft.com/office/drawing/2014/main" id="{C0BF3BDA-8784-434C-A6FC-FC7F337E6452}"/>
                </a:ext>
              </a:extLst>
            </p:cNvPr>
            <p:cNvPicPr>
              <a:picLocks noChangeAspect="1"/>
            </p:cNvPicPr>
            <p:nvPr/>
          </p:nvPicPr>
          <p:blipFill rotWithShape="1">
            <a:blip r:embed="rId4"/>
            <a:srcRect t="13793" b="9320"/>
            <a:stretch/>
          </p:blipFill>
          <p:spPr>
            <a:xfrm>
              <a:off x="1524000" y="6151900"/>
              <a:ext cx="9144000" cy="718457"/>
            </a:xfrm>
            <a:prstGeom prst="rect">
              <a:avLst/>
            </a:prstGeom>
          </p:spPr>
        </p:pic>
      </p:grpSp>
      <p:sp>
        <p:nvSpPr>
          <p:cNvPr id="32" name="Rectangle 31">
            <a:extLst>
              <a:ext uri="{FF2B5EF4-FFF2-40B4-BE49-F238E27FC236}">
                <a16:creationId xmlns:a16="http://schemas.microsoft.com/office/drawing/2014/main" id="{18FC531D-AB3D-234D-BD49-C2AA581EE237}"/>
              </a:ext>
            </a:extLst>
          </p:cNvPr>
          <p:cNvSpPr/>
          <p:nvPr/>
        </p:nvSpPr>
        <p:spPr>
          <a:xfrm>
            <a:off x="0" y="0"/>
            <a:ext cx="12192000" cy="956634"/>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What kinds of voluntary offsets are there?</a:t>
            </a:r>
          </a:p>
        </p:txBody>
      </p:sp>
      <p:sp>
        <p:nvSpPr>
          <p:cNvPr id="33" name="Subtitle 2">
            <a:extLst>
              <a:ext uri="{FF2B5EF4-FFF2-40B4-BE49-F238E27FC236}">
                <a16:creationId xmlns:a16="http://schemas.microsoft.com/office/drawing/2014/main" id="{A0D53407-A9A5-8040-8AB4-72FC9CB3EF7A}"/>
              </a:ext>
            </a:extLst>
          </p:cNvPr>
          <p:cNvSpPr txBox="1">
            <a:spLocks/>
          </p:cNvSpPr>
          <p:nvPr/>
        </p:nvSpPr>
        <p:spPr>
          <a:xfrm>
            <a:off x="427712" y="6139545"/>
            <a:ext cx="9144000" cy="192989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b="1" dirty="0">
                <a:solidFill>
                  <a:schemeClr val="bg1"/>
                </a:solidFill>
                <a:latin typeface="+mj-lt"/>
              </a:rPr>
              <a:t>@</a:t>
            </a:r>
            <a:r>
              <a:rPr lang="en-US" sz="1800" b="1" dirty="0" err="1">
                <a:solidFill>
                  <a:schemeClr val="bg1"/>
                </a:solidFill>
                <a:latin typeface="+mj-lt"/>
              </a:rPr>
              <a:t>foresttrendsorg</a:t>
            </a:r>
            <a:endParaRPr lang="en-US" sz="1800" b="1" dirty="0">
              <a:solidFill>
                <a:schemeClr val="bg1"/>
              </a:solidFill>
              <a:latin typeface="+mj-lt"/>
            </a:endParaRPr>
          </a:p>
          <a:p>
            <a:pPr algn="l"/>
            <a:r>
              <a:rPr lang="en-US" sz="1800" b="1" dirty="0">
                <a:solidFill>
                  <a:schemeClr val="bg1"/>
                </a:solidFill>
                <a:latin typeface="+mj-lt"/>
              </a:rPr>
              <a:t>@</a:t>
            </a:r>
            <a:r>
              <a:rPr lang="en-US" sz="1800" b="1" dirty="0" err="1">
                <a:solidFill>
                  <a:schemeClr val="bg1"/>
                </a:solidFill>
                <a:latin typeface="+mj-lt"/>
              </a:rPr>
              <a:t>EcoMarketplace</a:t>
            </a:r>
            <a:endParaRPr lang="en-US" sz="1800" b="1" dirty="0">
              <a:solidFill>
                <a:schemeClr val="bg1"/>
              </a:solidFill>
              <a:latin typeface="+mj-lt"/>
            </a:endParaRPr>
          </a:p>
        </p:txBody>
      </p:sp>
    </p:spTree>
    <p:extLst>
      <p:ext uri="{BB962C8B-B14F-4D97-AF65-F5344CB8AC3E}">
        <p14:creationId xmlns:p14="http://schemas.microsoft.com/office/powerpoint/2010/main" val="294729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365059369"/>
              </p:ext>
            </p:extLst>
          </p:nvPr>
        </p:nvGraphicFramePr>
        <p:xfrm>
          <a:off x="1135275" y="1041097"/>
          <a:ext cx="10207060" cy="4773034"/>
        </p:xfrm>
        <a:graphic>
          <a:graphicData uri="http://schemas.openxmlformats.org/drawingml/2006/table">
            <a:tbl>
              <a:tblPr firstRow="1" firstCol="1" bandRow="1">
                <a:tableStyleId>{5C22544A-7EE6-4342-B048-85BDC9FD1C3A}</a:tableStyleId>
              </a:tblPr>
              <a:tblGrid>
                <a:gridCol w="6687670">
                  <a:extLst>
                    <a:ext uri="{9D8B030D-6E8A-4147-A177-3AD203B41FA5}">
                      <a16:colId xmlns:a16="http://schemas.microsoft.com/office/drawing/2014/main" val="2500378888"/>
                    </a:ext>
                  </a:extLst>
                </a:gridCol>
                <a:gridCol w="1518236">
                  <a:extLst>
                    <a:ext uri="{9D8B030D-6E8A-4147-A177-3AD203B41FA5}">
                      <a16:colId xmlns:a16="http://schemas.microsoft.com/office/drawing/2014/main" val="283607312"/>
                    </a:ext>
                  </a:extLst>
                </a:gridCol>
                <a:gridCol w="2001154">
                  <a:extLst>
                    <a:ext uri="{9D8B030D-6E8A-4147-A177-3AD203B41FA5}">
                      <a16:colId xmlns:a16="http://schemas.microsoft.com/office/drawing/2014/main" val="3022926848"/>
                    </a:ext>
                  </a:extLst>
                </a:gridCol>
              </a:tblGrid>
              <a:tr h="488887">
                <a:tc>
                  <a:txBody>
                    <a:bodyPr/>
                    <a:lstStyle/>
                    <a:p>
                      <a:pPr marL="0" marR="0" algn="just">
                        <a:lnSpc>
                          <a:spcPct val="102000"/>
                        </a:lnSpc>
                        <a:spcBef>
                          <a:spcPts val="0"/>
                        </a:spcBef>
                        <a:spcAft>
                          <a:spcPts val="900"/>
                        </a:spcAft>
                      </a:pPr>
                      <a:r>
                        <a:rPr lang="es-EC" sz="1400" spc="-30">
                          <a:solidFill>
                            <a:schemeClr val="tx1"/>
                          </a:solidFill>
                          <a:effectLst/>
                        </a:rPr>
                        <a:t> </a:t>
                      </a:r>
                      <a:endParaRPr lang="en-US" sz="1400" spc="-30" dirty="0">
                        <a:solidFill>
                          <a:schemeClr val="tx1"/>
                        </a:solidFill>
                        <a:effectLst/>
                        <a:latin typeface="Calibri" panose="020F0502020204030204" pitchFamily="34" charset="0"/>
                        <a:ea typeface="SimSun" panose="02010600030101010101" pitchFamily="2" charset="-122"/>
                        <a:cs typeface="Cordia New" panose="020B0304020202020204" pitchFamily="34" charset="-34"/>
                      </a:endParaRPr>
                    </a:p>
                  </a:txBody>
                  <a:tcPr marL="58454" marR="58454" marT="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marR="0" algn="ctr">
                        <a:lnSpc>
                          <a:spcPct val="102000"/>
                        </a:lnSpc>
                        <a:spcBef>
                          <a:spcPts val="0"/>
                        </a:spcBef>
                        <a:spcAft>
                          <a:spcPts val="900"/>
                        </a:spcAft>
                      </a:pPr>
                      <a:r>
                        <a:rPr lang="es-EC" sz="2000" spc="-30">
                          <a:solidFill>
                            <a:schemeClr val="tx1"/>
                          </a:solidFill>
                          <a:effectLst/>
                        </a:rPr>
                        <a:t># of Active Projects</a:t>
                      </a:r>
                      <a:endParaRPr lang="en-US" sz="2000" spc="-30" dirty="0">
                        <a:solidFill>
                          <a:schemeClr val="tx1"/>
                        </a:solidFill>
                        <a:effectLst/>
                        <a:latin typeface="Calibri" panose="020F0502020204030204" pitchFamily="34" charset="0"/>
                        <a:ea typeface="SimSun" panose="02010600030101010101" pitchFamily="2" charset="-122"/>
                        <a:cs typeface="Cordia New" panose="020B0304020202020204" pitchFamily="34" charset="-34"/>
                      </a:endParaRPr>
                    </a:p>
                  </a:txBody>
                  <a:tcPr marL="58454" marR="58454" marT="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marR="0" algn="ctr">
                        <a:lnSpc>
                          <a:spcPct val="102000"/>
                        </a:lnSpc>
                        <a:spcBef>
                          <a:spcPts val="0"/>
                        </a:spcBef>
                        <a:spcAft>
                          <a:spcPts val="900"/>
                        </a:spcAft>
                      </a:pPr>
                      <a:r>
                        <a:rPr lang="es-EC" sz="2000" spc="-30" dirty="0">
                          <a:solidFill>
                            <a:schemeClr val="tx1"/>
                          </a:solidFill>
                          <a:effectLst/>
                        </a:rPr>
                        <a:t>Offsets Issued (2005- 03/2018)</a:t>
                      </a:r>
                      <a:endParaRPr lang="en-US" sz="2000" spc="-30" dirty="0">
                        <a:solidFill>
                          <a:schemeClr val="tx1"/>
                        </a:solidFill>
                        <a:effectLst/>
                        <a:latin typeface="Calibri" panose="020F0502020204030204" pitchFamily="34" charset="0"/>
                        <a:ea typeface="SimSun" panose="02010600030101010101" pitchFamily="2" charset="-122"/>
                        <a:cs typeface="Cordia New" panose="020B0304020202020204" pitchFamily="34" charset="-34"/>
                      </a:endParaRPr>
                    </a:p>
                  </a:txBody>
                  <a:tcPr marL="58454" marR="58454" marT="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52044704"/>
                  </a:ext>
                </a:extLst>
              </a:tr>
              <a:tr h="488887">
                <a:tc>
                  <a:txBody>
                    <a:bodyPr/>
                    <a:lstStyle/>
                    <a:p>
                      <a:pPr marL="0" marR="0" algn="l">
                        <a:lnSpc>
                          <a:spcPct val="102000"/>
                        </a:lnSpc>
                        <a:spcBef>
                          <a:spcPts val="0"/>
                        </a:spcBef>
                        <a:spcAft>
                          <a:spcPts val="900"/>
                        </a:spcAft>
                      </a:pPr>
                      <a:r>
                        <a:rPr lang="en-US" sz="2400" b="1" spc="-30" noProof="0" dirty="0">
                          <a:solidFill>
                            <a:schemeClr val="tx1"/>
                          </a:solidFill>
                          <a:effectLst/>
                        </a:rPr>
                        <a:t>Agriculture </a:t>
                      </a:r>
                      <a:r>
                        <a:rPr lang="en-US" sz="1600" b="0" spc="-30" noProof="0" dirty="0">
                          <a:solidFill>
                            <a:schemeClr val="tx1"/>
                          </a:solidFill>
                          <a:effectLst/>
                        </a:rPr>
                        <a:t>(livestock methane,</a:t>
                      </a:r>
                      <a:r>
                        <a:rPr lang="en-US" sz="1600" b="0" spc="-30" baseline="0" noProof="0" dirty="0">
                          <a:solidFill>
                            <a:schemeClr val="tx1"/>
                          </a:solidFill>
                          <a:effectLst/>
                        </a:rPr>
                        <a:t> no-till/low-till ag, etc.)</a:t>
                      </a:r>
                      <a:endParaRPr lang="en-US" sz="1800" b="0" spc="-30" noProof="0" dirty="0">
                        <a:solidFill>
                          <a:schemeClr val="tx1"/>
                        </a:solidFill>
                        <a:effectLst/>
                        <a:latin typeface="Calibri" panose="020F0502020204030204" pitchFamily="34" charset="0"/>
                        <a:ea typeface="SimSun" panose="02010600030101010101" pitchFamily="2" charset="-122"/>
                        <a:cs typeface="Cordia New" panose="020B0304020202020204" pitchFamily="34" charset="-34"/>
                      </a:endParaRPr>
                    </a:p>
                  </a:txBody>
                  <a:tcPr marL="58454" marR="58454"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spcAft>
                          <a:spcPts val="0"/>
                        </a:spcAft>
                      </a:pPr>
                      <a:r>
                        <a:rPr lang="en-US" sz="2000" b="1" kern="1200" spc="-30" dirty="0">
                          <a:solidFill>
                            <a:schemeClr val="tx1"/>
                          </a:solidFill>
                          <a:effectLst/>
                          <a:latin typeface="+mn-lt"/>
                          <a:ea typeface="+mn-ea"/>
                          <a:cs typeface="+mn-cs"/>
                        </a:rPr>
                        <a:t>86</a:t>
                      </a:r>
                    </a:p>
                  </a:txBody>
                  <a:tcPr marL="68580" marR="68580"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spcAft>
                          <a:spcPts val="0"/>
                        </a:spcAft>
                      </a:pPr>
                      <a:r>
                        <a:rPr lang="en-US" sz="2000" b="1" kern="1200" spc="-30" dirty="0">
                          <a:solidFill>
                            <a:schemeClr val="tx1"/>
                          </a:solidFill>
                          <a:effectLst/>
                          <a:latin typeface="+mn-lt"/>
                          <a:ea typeface="+mn-ea"/>
                          <a:cs typeface="+mn-cs"/>
                        </a:rPr>
                        <a:t>6.7 MtCO2e</a:t>
                      </a:r>
                    </a:p>
                  </a:txBody>
                  <a:tcPr marL="68580" marR="68580"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944270530"/>
                  </a:ext>
                </a:extLst>
              </a:tr>
              <a:tr h="488887">
                <a:tc>
                  <a:txBody>
                    <a:bodyPr/>
                    <a:lstStyle/>
                    <a:p>
                      <a:pPr marL="0" marR="0" algn="l">
                        <a:lnSpc>
                          <a:spcPct val="102000"/>
                        </a:lnSpc>
                        <a:spcBef>
                          <a:spcPts val="0"/>
                        </a:spcBef>
                        <a:spcAft>
                          <a:spcPts val="900"/>
                        </a:spcAft>
                      </a:pPr>
                      <a:r>
                        <a:rPr lang="es-EC" sz="2400" b="1" spc="-30">
                          <a:solidFill>
                            <a:schemeClr val="tx1"/>
                          </a:solidFill>
                          <a:effectLst/>
                        </a:rPr>
                        <a:t>Chemical Processes and Industrial Manufacturing</a:t>
                      </a:r>
                      <a:r>
                        <a:rPr lang="en-US" sz="2400" b="1" spc="-30" baseline="0" dirty="0">
                          <a:solidFill>
                            <a:schemeClr val="tx1"/>
                          </a:solidFill>
                          <a:effectLst/>
                          <a:latin typeface="Calibri" panose="020F0502020204030204" pitchFamily="34" charset="0"/>
                          <a:ea typeface="SimSun" panose="02010600030101010101" pitchFamily="2" charset="-122"/>
                          <a:cs typeface="Cordia New" panose="020B0304020202020204" pitchFamily="34" charset="-34"/>
                        </a:rPr>
                        <a:t> </a:t>
                      </a:r>
                      <a:br>
                        <a:rPr lang="en-US" sz="2400" b="0" spc="-30" baseline="0" dirty="0">
                          <a:solidFill>
                            <a:schemeClr val="tx1"/>
                          </a:solidFill>
                          <a:effectLst/>
                          <a:latin typeface="Calibri" panose="020F0502020204030204" pitchFamily="34" charset="0"/>
                          <a:ea typeface="SimSun" panose="02010600030101010101" pitchFamily="2" charset="-122"/>
                          <a:cs typeface="Cordia New" panose="020B0304020202020204" pitchFamily="34" charset="-34"/>
                        </a:rPr>
                      </a:br>
                      <a:r>
                        <a:rPr lang="en-US" sz="1600" b="0" spc="-30" baseline="0" dirty="0">
                          <a:solidFill>
                            <a:schemeClr val="tx1"/>
                          </a:solidFill>
                          <a:effectLst/>
                          <a:latin typeface="Calibri" panose="020F0502020204030204" pitchFamily="34" charset="0"/>
                          <a:ea typeface="SimSun" panose="02010600030101010101" pitchFamily="2" charset="-122"/>
                          <a:cs typeface="Cordia New" panose="020B0304020202020204" pitchFamily="34" charset="-34"/>
                        </a:rPr>
                        <a:t>(ozone depleting substances, nitric acid, etc.)</a:t>
                      </a:r>
                      <a:endParaRPr lang="es-EC" sz="1600" b="0" spc="-30">
                        <a:solidFill>
                          <a:schemeClr val="tx1"/>
                        </a:solidFill>
                        <a:effectLst/>
                      </a:endParaRPr>
                    </a:p>
                  </a:txBody>
                  <a:tcPr marL="58454" marR="58454"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spcAft>
                          <a:spcPts val="0"/>
                        </a:spcAft>
                      </a:pPr>
                      <a:r>
                        <a:rPr lang="en-US" sz="2000" b="1" kern="1200" spc="-30" dirty="0">
                          <a:solidFill>
                            <a:schemeClr val="tx1"/>
                          </a:solidFill>
                          <a:effectLst/>
                          <a:latin typeface="+mn-lt"/>
                          <a:ea typeface="+mn-ea"/>
                          <a:cs typeface="+mn-cs"/>
                        </a:rPr>
                        <a:t>33</a:t>
                      </a:r>
                    </a:p>
                  </a:txBody>
                  <a:tcPr marL="68580" marR="68580"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spcAft>
                          <a:spcPts val="0"/>
                        </a:spcAft>
                      </a:pPr>
                      <a:r>
                        <a:rPr lang="en-US" sz="2000" b="1" kern="1200" spc="-30" dirty="0">
                          <a:solidFill>
                            <a:schemeClr val="tx1"/>
                          </a:solidFill>
                          <a:effectLst/>
                          <a:latin typeface="+mn-lt"/>
                          <a:ea typeface="+mn-ea"/>
                          <a:cs typeface="+mn-cs"/>
                        </a:rPr>
                        <a:t>52.8 MtCO2e</a:t>
                      </a:r>
                    </a:p>
                  </a:txBody>
                  <a:tcPr marL="68580" marR="68580"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107138912"/>
                  </a:ext>
                </a:extLst>
              </a:tr>
              <a:tr h="615305">
                <a:tc>
                  <a:txBody>
                    <a:bodyPr/>
                    <a:lstStyle/>
                    <a:p>
                      <a:pPr marL="0" marR="0" algn="l">
                        <a:lnSpc>
                          <a:spcPct val="102000"/>
                        </a:lnSpc>
                        <a:spcBef>
                          <a:spcPts val="0"/>
                        </a:spcBef>
                        <a:spcAft>
                          <a:spcPts val="900"/>
                        </a:spcAft>
                      </a:pPr>
                      <a:r>
                        <a:rPr lang="es-EC" sz="2400" b="1" spc="-30">
                          <a:solidFill>
                            <a:schemeClr val="tx1"/>
                          </a:solidFill>
                          <a:effectLst/>
                        </a:rPr>
                        <a:t>Energy Efficiency and Fuel </a:t>
                      </a:r>
                      <a:r>
                        <a:rPr lang="es-EC" sz="2400" b="1" spc="-30" err="1">
                          <a:solidFill>
                            <a:schemeClr val="tx1"/>
                          </a:solidFill>
                          <a:effectLst/>
                        </a:rPr>
                        <a:t>Switching</a:t>
                      </a:r>
                      <a:r>
                        <a:rPr lang="es-EC" sz="2400" b="1" spc="-30">
                          <a:solidFill>
                            <a:schemeClr val="tx1"/>
                          </a:solidFill>
                          <a:effectLst/>
                        </a:rPr>
                        <a:t> </a:t>
                      </a:r>
                      <a:br>
                        <a:rPr lang="es-EC" sz="2400" b="0" spc="-30">
                          <a:solidFill>
                            <a:schemeClr val="tx1"/>
                          </a:solidFill>
                          <a:effectLst/>
                        </a:rPr>
                      </a:br>
                      <a:r>
                        <a:rPr lang="es-EC" sz="1600" b="0" spc="-30">
                          <a:solidFill>
                            <a:schemeClr val="tx1"/>
                          </a:solidFill>
                          <a:effectLst/>
                        </a:rPr>
                        <a:t>(</a:t>
                      </a:r>
                      <a:r>
                        <a:rPr lang="es-EC" sz="1600" b="0" spc="-30" err="1">
                          <a:solidFill>
                            <a:schemeClr val="tx1"/>
                          </a:solidFill>
                          <a:effectLst/>
                        </a:rPr>
                        <a:t>waste</a:t>
                      </a:r>
                      <a:r>
                        <a:rPr lang="es-EC" sz="1600" b="0" spc="-30" baseline="0">
                          <a:solidFill>
                            <a:schemeClr val="tx1"/>
                          </a:solidFill>
                          <a:effectLst/>
                        </a:rPr>
                        <a:t> </a:t>
                      </a:r>
                      <a:r>
                        <a:rPr lang="es-EC" sz="1600" b="0" spc="-30" baseline="0" err="1">
                          <a:solidFill>
                            <a:schemeClr val="tx1"/>
                          </a:solidFill>
                          <a:effectLst/>
                        </a:rPr>
                        <a:t>heat</a:t>
                      </a:r>
                      <a:r>
                        <a:rPr lang="es-EC" sz="1600" b="0" spc="-30" baseline="0">
                          <a:solidFill>
                            <a:schemeClr val="tx1"/>
                          </a:solidFill>
                          <a:effectLst/>
                        </a:rPr>
                        <a:t> </a:t>
                      </a:r>
                      <a:r>
                        <a:rPr lang="es-EC" sz="1600" b="0" spc="-30" baseline="0" err="1">
                          <a:solidFill>
                            <a:schemeClr val="tx1"/>
                          </a:solidFill>
                          <a:effectLst/>
                        </a:rPr>
                        <a:t>recovery</a:t>
                      </a:r>
                      <a:r>
                        <a:rPr lang="es-EC" sz="1600" b="0" spc="-30" baseline="0">
                          <a:solidFill>
                            <a:schemeClr val="tx1"/>
                          </a:solidFill>
                          <a:effectLst/>
                        </a:rPr>
                        <a:t>, </a:t>
                      </a:r>
                      <a:r>
                        <a:rPr lang="es-EC" sz="1600" b="0" spc="-30" baseline="0" err="1">
                          <a:solidFill>
                            <a:schemeClr val="tx1"/>
                          </a:solidFill>
                          <a:effectLst/>
                        </a:rPr>
                        <a:t>coal</a:t>
                      </a:r>
                      <a:r>
                        <a:rPr lang="es-EC" sz="1600" b="0" spc="-30" baseline="0">
                          <a:solidFill>
                            <a:schemeClr val="tx1"/>
                          </a:solidFill>
                          <a:effectLst/>
                        </a:rPr>
                        <a:t> mine </a:t>
                      </a:r>
                      <a:r>
                        <a:rPr lang="es-EC" sz="1600" b="0" spc="-30" baseline="0" err="1">
                          <a:solidFill>
                            <a:schemeClr val="tx1"/>
                          </a:solidFill>
                          <a:effectLst/>
                        </a:rPr>
                        <a:t>methane</a:t>
                      </a:r>
                      <a:r>
                        <a:rPr lang="es-EC" sz="1600" b="0" spc="-30" baseline="0">
                          <a:solidFill>
                            <a:schemeClr val="tx1"/>
                          </a:solidFill>
                          <a:effectLst/>
                        </a:rPr>
                        <a:t>, </a:t>
                      </a:r>
                      <a:r>
                        <a:rPr lang="es-EC" sz="1600" b="0" spc="-30" baseline="0" err="1">
                          <a:solidFill>
                            <a:schemeClr val="tx1"/>
                          </a:solidFill>
                          <a:effectLst/>
                        </a:rPr>
                        <a:t>energy</a:t>
                      </a:r>
                      <a:r>
                        <a:rPr lang="es-EC" sz="1600" b="0" spc="-30" baseline="0">
                          <a:solidFill>
                            <a:schemeClr val="tx1"/>
                          </a:solidFill>
                          <a:effectLst/>
                        </a:rPr>
                        <a:t> </a:t>
                      </a:r>
                      <a:r>
                        <a:rPr lang="es-EC" sz="1600" b="0" spc="-30" baseline="0" err="1">
                          <a:solidFill>
                            <a:schemeClr val="tx1"/>
                          </a:solidFill>
                          <a:effectLst/>
                        </a:rPr>
                        <a:t>efficiency</a:t>
                      </a:r>
                      <a:r>
                        <a:rPr lang="es-EC" sz="1600" b="0" spc="-30" baseline="0">
                          <a:solidFill>
                            <a:schemeClr val="tx1"/>
                          </a:solidFill>
                          <a:effectLst/>
                        </a:rPr>
                        <a:t>, etc.)</a:t>
                      </a:r>
                      <a:endParaRPr lang="en-US" sz="2000" b="0" spc="-30" dirty="0">
                        <a:solidFill>
                          <a:schemeClr val="tx1"/>
                        </a:solidFill>
                        <a:effectLst/>
                        <a:latin typeface="Calibri" panose="020F0502020204030204" pitchFamily="34" charset="0"/>
                        <a:ea typeface="SimSun" panose="02010600030101010101" pitchFamily="2" charset="-122"/>
                        <a:cs typeface="Cordia New" panose="020B0304020202020204" pitchFamily="34" charset="-34"/>
                      </a:endParaRPr>
                    </a:p>
                  </a:txBody>
                  <a:tcPr marL="58454" marR="58454"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spcAft>
                          <a:spcPts val="0"/>
                        </a:spcAft>
                      </a:pPr>
                      <a:r>
                        <a:rPr lang="en-US" sz="2000" b="1" kern="1200" spc="-30" dirty="0">
                          <a:solidFill>
                            <a:schemeClr val="tx1"/>
                          </a:solidFill>
                          <a:effectLst/>
                          <a:latin typeface="+mn-lt"/>
                          <a:ea typeface="+mn-ea"/>
                          <a:cs typeface="+mn-cs"/>
                        </a:rPr>
                        <a:t>649</a:t>
                      </a:r>
                    </a:p>
                  </a:txBody>
                  <a:tcPr marL="68580" marR="68580"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spcAft>
                          <a:spcPts val="0"/>
                        </a:spcAft>
                      </a:pPr>
                      <a:r>
                        <a:rPr lang="en-US" sz="2000" b="1" kern="1200" spc="-30" dirty="0">
                          <a:solidFill>
                            <a:schemeClr val="tx1"/>
                          </a:solidFill>
                          <a:effectLst/>
                          <a:latin typeface="+mn-lt"/>
                          <a:ea typeface="+mn-ea"/>
                          <a:cs typeface="+mn-cs"/>
                        </a:rPr>
                        <a:t>135.4 MtCO2e</a:t>
                      </a:r>
                    </a:p>
                  </a:txBody>
                  <a:tcPr marL="68580" marR="68580"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3593341759"/>
                  </a:ext>
                </a:extLst>
              </a:tr>
              <a:tr h="488887">
                <a:tc>
                  <a:txBody>
                    <a:bodyPr/>
                    <a:lstStyle/>
                    <a:p>
                      <a:pPr marL="0" marR="0" algn="l">
                        <a:lnSpc>
                          <a:spcPct val="102000"/>
                        </a:lnSpc>
                        <a:spcBef>
                          <a:spcPts val="0"/>
                        </a:spcBef>
                        <a:spcAft>
                          <a:spcPts val="900"/>
                        </a:spcAft>
                      </a:pPr>
                      <a:r>
                        <a:rPr lang="es-EC" sz="2400" b="1" spc="-30" dirty="0">
                          <a:solidFill>
                            <a:schemeClr val="tx1"/>
                          </a:solidFill>
                          <a:effectLst/>
                        </a:rPr>
                        <a:t>Forestry and Land Use</a:t>
                      </a:r>
                      <a:r>
                        <a:rPr lang="es-EC" sz="1800" b="1" spc="-30" dirty="0">
                          <a:solidFill>
                            <a:schemeClr val="tx1"/>
                          </a:solidFill>
                          <a:effectLst/>
                        </a:rPr>
                        <a:t> </a:t>
                      </a:r>
                      <a:r>
                        <a:rPr lang="es-EC" sz="1600" b="0" spc="-30" dirty="0">
                          <a:solidFill>
                            <a:schemeClr val="tx1"/>
                          </a:solidFill>
                          <a:effectLst/>
                        </a:rPr>
                        <a:t>(REDD+,</a:t>
                      </a:r>
                      <a:r>
                        <a:rPr lang="es-EC" sz="1600" b="0" spc="-30" baseline="0" dirty="0">
                          <a:solidFill>
                            <a:schemeClr val="tx1"/>
                          </a:solidFill>
                          <a:effectLst/>
                        </a:rPr>
                        <a:t> IFM, wetland restoration, etc.)</a:t>
                      </a:r>
                      <a:endParaRPr lang="en-US" sz="1800" b="0" spc="-30" dirty="0">
                        <a:solidFill>
                          <a:schemeClr val="tx1"/>
                        </a:solidFill>
                        <a:effectLst/>
                        <a:latin typeface="Calibri" panose="020F0502020204030204" pitchFamily="34" charset="0"/>
                        <a:ea typeface="SimSun" panose="02010600030101010101" pitchFamily="2" charset="-122"/>
                        <a:cs typeface="Cordia New" panose="020B0304020202020204" pitchFamily="34" charset="-34"/>
                      </a:endParaRPr>
                    </a:p>
                  </a:txBody>
                  <a:tcPr marL="58454" marR="58454"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spcAft>
                          <a:spcPts val="0"/>
                        </a:spcAft>
                      </a:pPr>
                      <a:r>
                        <a:rPr lang="en-US" sz="2000" b="1" kern="1200" spc="-30" dirty="0">
                          <a:solidFill>
                            <a:schemeClr val="tx1"/>
                          </a:solidFill>
                          <a:effectLst/>
                          <a:latin typeface="+mn-lt"/>
                          <a:ea typeface="+mn-ea"/>
                          <a:cs typeface="+mn-cs"/>
                        </a:rPr>
                        <a:t>155</a:t>
                      </a:r>
                    </a:p>
                  </a:txBody>
                  <a:tcPr marL="68580" marR="68580"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spcAft>
                          <a:spcPts val="0"/>
                        </a:spcAft>
                      </a:pPr>
                      <a:r>
                        <a:rPr lang="en-US" sz="2000" b="1" kern="1200" spc="-30" dirty="0">
                          <a:solidFill>
                            <a:schemeClr val="tx1"/>
                          </a:solidFill>
                          <a:effectLst/>
                          <a:latin typeface="+mn-lt"/>
                          <a:ea typeface="+mn-ea"/>
                          <a:cs typeface="+mn-cs"/>
                        </a:rPr>
                        <a:t>94.2 MtCO2e</a:t>
                      </a:r>
                    </a:p>
                  </a:txBody>
                  <a:tcPr marL="68580" marR="68580"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3447565037"/>
                  </a:ext>
                </a:extLst>
              </a:tr>
              <a:tr h="488887">
                <a:tc>
                  <a:txBody>
                    <a:bodyPr/>
                    <a:lstStyle/>
                    <a:p>
                      <a:pPr marL="0" marR="0" algn="l">
                        <a:lnSpc>
                          <a:spcPct val="102000"/>
                        </a:lnSpc>
                        <a:spcBef>
                          <a:spcPts val="0"/>
                        </a:spcBef>
                        <a:spcAft>
                          <a:spcPts val="900"/>
                        </a:spcAft>
                      </a:pPr>
                      <a:r>
                        <a:rPr lang="es-EC" sz="2400" b="1" spc="-30" err="1">
                          <a:solidFill>
                            <a:schemeClr val="tx1"/>
                          </a:solidFill>
                          <a:effectLst/>
                        </a:rPr>
                        <a:t>Household</a:t>
                      </a:r>
                      <a:r>
                        <a:rPr lang="es-EC" sz="2400" b="1" spc="-30">
                          <a:solidFill>
                            <a:schemeClr val="tx1"/>
                          </a:solidFill>
                          <a:effectLst/>
                        </a:rPr>
                        <a:t> </a:t>
                      </a:r>
                      <a:r>
                        <a:rPr lang="es-EC" sz="2400" b="1" spc="-30" err="1">
                          <a:solidFill>
                            <a:schemeClr val="tx1"/>
                          </a:solidFill>
                          <a:effectLst/>
                        </a:rPr>
                        <a:t>Devices</a:t>
                      </a:r>
                      <a:r>
                        <a:rPr lang="es-EC" sz="2400" b="1" spc="-30">
                          <a:solidFill>
                            <a:schemeClr val="tx1"/>
                          </a:solidFill>
                          <a:effectLst/>
                        </a:rPr>
                        <a:t> </a:t>
                      </a:r>
                      <a:r>
                        <a:rPr lang="es-EC" sz="1600" b="0" spc="-30">
                          <a:solidFill>
                            <a:schemeClr val="tx1"/>
                          </a:solidFill>
                          <a:effectLst/>
                        </a:rPr>
                        <a:t>(</a:t>
                      </a:r>
                      <a:r>
                        <a:rPr lang="es-EC" sz="1600" b="0" spc="-30" err="1">
                          <a:solidFill>
                            <a:schemeClr val="tx1"/>
                          </a:solidFill>
                          <a:effectLst/>
                        </a:rPr>
                        <a:t>clean</a:t>
                      </a:r>
                      <a:r>
                        <a:rPr lang="es-EC" sz="1600" b="0" spc="-30">
                          <a:solidFill>
                            <a:schemeClr val="tx1"/>
                          </a:solidFill>
                          <a:effectLst/>
                        </a:rPr>
                        <a:t> cookstoves, </a:t>
                      </a:r>
                      <a:r>
                        <a:rPr lang="es-EC" sz="1600" b="0" spc="-30" err="1">
                          <a:solidFill>
                            <a:schemeClr val="tx1"/>
                          </a:solidFill>
                          <a:effectLst/>
                        </a:rPr>
                        <a:t>water</a:t>
                      </a:r>
                      <a:r>
                        <a:rPr lang="es-EC" sz="1600" b="0" spc="-30" baseline="0">
                          <a:solidFill>
                            <a:schemeClr val="tx1"/>
                          </a:solidFill>
                          <a:effectLst/>
                        </a:rPr>
                        <a:t> </a:t>
                      </a:r>
                      <a:r>
                        <a:rPr lang="es-EC" sz="1600" b="0" spc="-30" baseline="0" err="1">
                          <a:solidFill>
                            <a:schemeClr val="tx1"/>
                          </a:solidFill>
                          <a:effectLst/>
                        </a:rPr>
                        <a:t>purification</a:t>
                      </a:r>
                      <a:r>
                        <a:rPr lang="es-EC" sz="1600" b="0" spc="-30" baseline="0">
                          <a:solidFill>
                            <a:schemeClr val="tx1"/>
                          </a:solidFill>
                          <a:effectLst/>
                        </a:rPr>
                        <a:t>, etc.)</a:t>
                      </a:r>
                      <a:endParaRPr lang="en-US" sz="2000" b="0" spc="-30" dirty="0">
                        <a:solidFill>
                          <a:schemeClr val="tx1"/>
                        </a:solidFill>
                        <a:effectLst/>
                        <a:latin typeface="Calibri" panose="020F0502020204030204" pitchFamily="34" charset="0"/>
                        <a:ea typeface="SimSun" panose="02010600030101010101" pitchFamily="2" charset="-122"/>
                        <a:cs typeface="Cordia New" panose="020B0304020202020204" pitchFamily="34" charset="-34"/>
                      </a:endParaRPr>
                    </a:p>
                  </a:txBody>
                  <a:tcPr marL="58454" marR="58454"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spcAft>
                          <a:spcPts val="0"/>
                        </a:spcAft>
                      </a:pPr>
                      <a:r>
                        <a:rPr lang="en-US" sz="2000" b="1" kern="1200" spc="-30" dirty="0">
                          <a:solidFill>
                            <a:schemeClr val="tx1"/>
                          </a:solidFill>
                          <a:effectLst/>
                          <a:latin typeface="+mn-lt"/>
                          <a:ea typeface="+mn-ea"/>
                          <a:cs typeface="+mn-cs"/>
                        </a:rPr>
                        <a:t>161</a:t>
                      </a:r>
                    </a:p>
                  </a:txBody>
                  <a:tcPr marL="68580" marR="68580"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spcAft>
                          <a:spcPts val="0"/>
                        </a:spcAft>
                      </a:pPr>
                      <a:r>
                        <a:rPr lang="en-US" sz="2000" b="1" kern="1200" spc="-30" dirty="0">
                          <a:solidFill>
                            <a:schemeClr val="tx1"/>
                          </a:solidFill>
                          <a:effectLst/>
                          <a:latin typeface="+mn-lt"/>
                          <a:ea typeface="+mn-ea"/>
                          <a:cs typeface="+mn-cs"/>
                        </a:rPr>
                        <a:t>23.4 MtCO2e</a:t>
                      </a:r>
                    </a:p>
                  </a:txBody>
                  <a:tcPr marL="68580" marR="68580"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308667432"/>
                  </a:ext>
                </a:extLst>
              </a:tr>
              <a:tr h="488887">
                <a:tc>
                  <a:txBody>
                    <a:bodyPr/>
                    <a:lstStyle/>
                    <a:p>
                      <a:pPr marL="0" marR="0" algn="l">
                        <a:lnSpc>
                          <a:spcPct val="102000"/>
                        </a:lnSpc>
                        <a:spcBef>
                          <a:spcPts val="0"/>
                        </a:spcBef>
                        <a:spcAft>
                          <a:spcPts val="900"/>
                        </a:spcAft>
                      </a:pPr>
                      <a:r>
                        <a:rPr lang="es-EC" sz="2400" b="1" spc="-30" err="1">
                          <a:solidFill>
                            <a:schemeClr val="tx1"/>
                          </a:solidFill>
                          <a:effectLst/>
                        </a:rPr>
                        <a:t>Renewable</a:t>
                      </a:r>
                      <a:r>
                        <a:rPr lang="es-EC" sz="2400" b="1" spc="-30">
                          <a:solidFill>
                            <a:schemeClr val="tx1"/>
                          </a:solidFill>
                          <a:effectLst/>
                        </a:rPr>
                        <a:t> </a:t>
                      </a:r>
                      <a:r>
                        <a:rPr lang="es-EC" sz="2400" b="1" spc="-30" err="1">
                          <a:solidFill>
                            <a:schemeClr val="tx1"/>
                          </a:solidFill>
                          <a:effectLst/>
                        </a:rPr>
                        <a:t>Energy</a:t>
                      </a:r>
                      <a:r>
                        <a:rPr lang="es-EC" sz="2400" b="1" spc="-30">
                          <a:solidFill>
                            <a:schemeClr val="tx1"/>
                          </a:solidFill>
                          <a:effectLst/>
                        </a:rPr>
                        <a:t> </a:t>
                      </a:r>
                      <a:r>
                        <a:rPr lang="es-EC" sz="1600" b="0" spc="-30">
                          <a:solidFill>
                            <a:schemeClr val="tx1"/>
                          </a:solidFill>
                          <a:effectLst/>
                        </a:rPr>
                        <a:t>(</a:t>
                      </a:r>
                      <a:r>
                        <a:rPr lang="es-EC" sz="1600" b="0" spc="-30" err="1">
                          <a:solidFill>
                            <a:schemeClr val="tx1"/>
                          </a:solidFill>
                          <a:effectLst/>
                        </a:rPr>
                        <a:t>wind</a:t>
                      </a:r>
                      <a:r>
                        <a:rPr lang="es-EC" sz="1600" b="0" spc="-30">
                          <a:solidFill>
                            <a:schemeClr val="tx1"/>
                          </a:solidFill>
                          <a:effectLst/>
                        </a:rPr>
                        <a:t>, solar, </a:t>
                      </a:r>
                      <a:r>
                        <a:rPr lang="es-EC" sz="1600" b="0" spc="-30" err="1">
                          <a:solidFill>
                            <a:schemeClr val="tx1"/>
                          </a:solidFill>
                          <a:effectLst/>
                        </a:rPr>
                        <a:t>hydro</a:t>
                      </a:r>
                      <a:r>
                        <a:rPr lang="es-EC" sz="1600" b="0" spc="-30">
                          <a:solidFill>
                            <a:schemeClr val="tx1"/>
                          </a:solidFill>
                          <a:effectLst/>
                        </a:rPr>
                        <a:t>,</a:t>
                      </a:r>
                      <a:r>
                        <a:rPr lang="es-EC" sz="1600" b="0" spc="-30" baseline="0">
                          <a:solidFill>
                            <a:schemeClr val="tx1"/>
                          </a:solidFill>
                          <a:effectLst/>
                        </a:rPr>
                        <a:t> etc.)</a:t>
                      </a:r>
                      <a:endParaRPr lang="en-US" sz="2400" b="0" spc="-30" dirty="0">
                        <a:solidFill>
                          <a:schemeClr val="tx1"/>
                        </a:solidFill>
                        <a:effectLst/>
                        <a:latin typeface="Calibri" panose="020F0502020204030204" pitchFamily="34" charset="0"/>
                        <a:ea typeface="SimSun" panose="02010600030101010101" pitchFamily="2" charset="-122"/>
                        <a:cs typeface="Cordia New" panose="020B0304020202020204" pitchFamily="34" charset="-34"/>
                      </a:endParaRPr>
                    </a:p>
                  </a:txBody>
                  <a:tcPr marL="58454" marR="58454"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spcAft>
                          <a:spcPts val="0"/>
                        </a:spcAft>
                      </a:pPr>
                      <a:r>
                        <a:rPr lang="en-US" sz="2000" b="1" kern="1200" spc="-30" dirty="0">
                          <a:solidFill>
                            <a:schemeClr val="tx1"/>
                          </a:solidFill>
                          <a:effectLst/>
                          <a:latin typeface="+mn-lt"/>
                          <a:ea typeface="+mn-ea"/>
                          <a:cs typeface="+mn-cs"/>
                        </a:rPr>
                        <a:t>606</a:t>
                      </a:r>
                    </a:p>
                  </a:txBody>
                  <a:tcPr marL="68580" marR="68580"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spcAft>
                          <a:spcPts val="0"/>
                        </a:spcAft>
                      </a:pPr>
                      <a:r>
                        <a:rPr lang="en-US" sz="2000" b="1" kern="1200" spc="-30" dirty="0">
                          <a:solidFill>
                            <a:schemeClr val="tx1"/>
                          </a:solidFill>
                          <a:effectLst/>
                          <a:latin typeface="+mn-lt"/>
                          <a:ea typeface="+mn-ea"/>
                          <a:cs typeface="+mn-cs"/>
                        </a:rPr>
                        <a:t>61.7 MtCO2e</a:t>
                      </a:r>
                    </a:p>
                  </a:txBody>
                  <a:tcPr marL="68580" marR="68580"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3989497265"/>
                  </a:ext>
                </a:extLst>
              </a:tr>
              <a:tr h="488887">
                <a:tc>
                  <a:txBody>
                    <a:bodyPr/>
                    <a:lstStyle/>
                    <a:p>
                      <a:pPr marL="0" marR="0" algn="l">
                        <a:lnSpc>
                          <a:spcPct val="102000"/>
                        </a:lnSpc>
                        <a:spcBef>
                          <a:spcPts val="0"/>
                        </a:spcBef>
                        <a:spcAft>
                          <a:spcPts val="900"/>
                        </a:spcAft>
                      </a:pPr>
                      <a:r>
                        <a:rPr lang="es-EC" sz="2400" b="1" spc="-30" err="1">
                          <a:solidFill>
                            <a:schemeClr val="tx1"/>
                          </a:solidFill>
                          <a:effectLst/>
                        </a:rPr>
                        <a:t>Transportation</a:t>
                      </a:r>
                      <a:r>
                        <a:rPr lang="es-EC" sz="2400" b="0" spc="-30">
                          <a:solidFill>
                            <a:schemeClr val="tx1"/>
                          </a:solidFill>
                          <a:effectLst/>
                        </a:rPr>
                        <a:t> </a:t>
                      </a:r>
                      <a:r>
                        <a:rPr lang="es-EC" sz="1600" b="0" spc="-30">
                          <a:solidFill>
                            <a:schemeClr val="tx1"/>
                          </a:solidFill>
                          <a:effectLst/>
                        </a:rPr>
                        <a:t>(</a:t>
                      </a:r>
                      <a:r>
                        <a:rPr lang="es-EC" sz="1600" b="0" spc="-30" err="1">
                          <a:solidFill>
                            <a:schemeClr val="tx1"/>
                          </a:solidFill>
                          <a:effectLst/>
                        </a:rPr>
                        <a:t>carpooling</a:t>
                      </a:r>
                      <a:r>
                        <a:rPr lang="es-EC" sz="1600" b="0" spc="-30">
                          <a:solidFill>
                            <a:schemeClr val="tx1"/>
                          </a:solidFill>
                          <a:effectLst/>
                        </a:rPr>
                        <a:t>,</a:t>
                      </a:r>
                      <a:r>
                        <a:rPr lang="es-EC" sz="1600" b="0" spc="-30" baseline="0">
                          <a:solidFill>
                            <a:schemeClr val="tx1"/>
                          </a:solidFill>
                          <a:effectLst/>
                        </a:rPr>
                        <a:t> </a:t>
                      </a:r>
                      <a:r>
                        <a:rPr lang="es-EC" sz="1600" b="0" spc="-30" baseline="0" err="1">
                          <a:solidFill>
                            <a:schemeClr val="tx1"/>
                          </a:solidFill>
                          <a:effectLst/>
                        </a:rPr>
                        <a:t>mass</a:t>
                      </a:r>
                      <a:r>
                        <a:rPr lang="es-EC" sz="1600" b="0" spc="-30" baseline="0">
                          <a:solidFill>
                            <a:schemeClr val="tx1"/>
                          </a:solidFill>
                          <a:effectLst/>
                        </a:rPr>
                        <a:t> </a:t>
                      </a:r>
                      <a:r>
                        <a:rPr lang="es-EC" sz="1600" b="0" spc="-30" baseline="0" err="1">
                          <a:solidFill>
                            <a:schemeClr val="tx1"/>
                          </a:solidFill>
                          <a:effectLst/>
                        </a:rPr>
                        <a:t>transit</a:t>
                      </a:r>
                      <a:r>
                        <a:rPr lang="es-EC" sz="1600" b="0" spc="-30" baseline="0">
                          <a:solidFill>
                            <a:schemeClr val="tx1"/>
                          </a:solidFill>
                          <a:effectLst/>
                        </a:rPr>
                        <a:t>, </a:t>
                      </a:r>
                      <a:r>
                        <a:rPr lang="es-EC" sz="1600" b="0" spc="-30" baseline="0" err="1">
                          <a:solidFill>
                            <a:schemeClr val="tx1"/>
                          </a:solidFill>
                          <a:effectLst/>
                        </a:rPr>
                        <a:t>vehicle</a:t>
                      </a:r>
                      <a:r>
                        <a:rPr lang="es-EC" sz="1600" b="0" spc="-30" baseline="0">
                          <a:solidFill>
                            <a:schemeClr val="tx1"/>
                          </a:solidFill>
                          <a:effectLst/>
                        </a:rPr>
                        <a:t> </a:t>
                      </a:r>
                      <a:r>
                        <a:rPr lang="es-EC" sz="1600" b="0" spc="-30" baseline="0" err="1">
                          <a:solidFill>
                            <a:schemeClr val="tx1"/>
                          </a:solidFill>
                          <a:effectLst/>
                        </a:rPr>
                        <a:t>electrification</a:t>
                      </a:r>
                      <a:r>
                        <a:rPr lang="es-EC" sz="1600" b="0" spc="-30" baseline="0">
                          <a:solidFill>
                            <a:schemeClr val="tx1"/>
                          </a:solidFill>
                          <a:effectLst/>
                        </a:rPr>
                        <a:t>, etc.)</a:t>
                      </a:r>
                      <a:endParaRPr lang="en-US" sz="1800" b="0" spc="-30" dirty="0">
                        <a:solidFill>
                          <a:schemeClr val="tx1"/>
                        </a:solidFill>
                        <a:effectLst/>
                        <a:latin typeface="Calibri" panose="020F0502020204030204" pitchFamily="34" charset="0"/>
                        <a:ea typeface="SimSun" panose="02010600030101010101" pitchFamily="2" charset="-122"/>
                        <a:cs typeface="Cordia New" panose="020B0304020202020204" pitchFamily="34" charset="-34"/>
                      </a:endParaRPr>
                    </a:p>
                  </a:txBody>
                  <a:tcPr marL="58454" marR="58454"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spcAft>
                          <a:spcPts val="0"/>
                        </a:spcAft>
                      </a:pPr>
                      <a:r>
                        <a:rPr lang="en-US" sz="2000" b="1" kern="1200" spc="-30" dirty="0">
                          <a:solidFill>
                            <a:schemeClr val="tx1"/>
                          </a:solidFill>
                          <a:effectLst/>
                          <a:latin typeface="+mn-lt"/>
                          <a:ea typeface="+mn-ea"/>
                          <a:cs typeface="+mn-cs"/>
                        </a:rPr>
                        <a:t>43</a:t>
                      </a:r>
                    </a:p>
                  </a:txBody>
                  <a:tcPr marL="68580" marR="68580"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spcAft>
                          <a:spcPts val="0"/>
                        </a:spcAft>
                      </a:pPr>
                      <a:r>
                        <a:rPr lang="en-US" sz="2000" b="1" kern="1200" spc="-30" dirty="0">
                          <a:solidFill>
                            <a:schemeClr val="tx1"/>
                          </a:solidFill>
                          <a:effectLst/>
                          <a:latin typeface="+mn-lt"/>
                          <a:ea typeface="+mn-ea"/>
                          <a:cs typeface="+mn-cs"/>
                        </a:rPr>
                        <a:t>1.1 MtCO2e</a:t>
                      </a:r>
                    </a:p>
                  </a:txBody>
                  <a:tcPr marL="68580" marR="68580"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265489756"/>
                  </a:ext>
                </a:extLst>
              </a:tr>
              <a:tr h="488887">
                <a:tc>
                  <a:txBody>
                    <a:bodyPr/>
                    <a:lstStyle/>
                    <a:p>
                      <a:pPr marL="0" marR="0" algn="l">
                        <a:lnSpc>
                          <a:spcPct val="102000"/>
                        </a:lnSpc>
                        <a:spcBef>
                          <a:spcPts val="0"/>
                        </a:spcBef>
                        <a:spcAft>
                          <a:spcPts val="900"/>
                        </a:spcAft>
                      </a:pPr>
                      <a:r>
                        <a:rPr lang="es-EC" sz="2400" b="1" spc="-30" err="1">
                          <a:solidFill>
                            <a:schemeClr val="tx1"/>
                          </a:solidFill>
                          <a:effectLst/>
                        </a:rPr>
                        <a:t>Waste</a:t>
                      </a:r>
                      <a:r>
                        <a:rPr lang="es-EC" sz="2400" b="1" spc="-30">
                          <a:solidFill>
                            <a:schemeClr val="tx1"/>
                          </a:solidFill>
                          <a:effectLst/>
                        </a:rPr>
                        <a:t> </a:t>
                      </a:r>
                      <a:r>
                        <a:rPr lang="es-EC" sz="2400" b="1" spc="-30" err="1">
                          <a:solidFill>
                            <a:schemeClr val="tx1"/>
                          </a:solidFill>
                          <a:effectLst/>
                        </a:rPr>
                        <a:t>Disposal</a:t>
                      </a:r>
                      <a:r>
                        <a:rPr lang="es-EC" sz="2400" b="1" spc="-30">
                          <a:solidFill>
                            <a:schemeClr val="tx1"/>
                          </a:solidFill>
                          <a:effectLst/>
                        </a:rPr>
                        <a:t> </a:t>
                      </a:r>
                      <a:r>
                        <a:rPr lang="es-EC" sz="1600" b="0" spc="-30">
                          <a:solidFill>
                            <a:schemeClr val="tx1"/>
                          </a:solidFill>
                          <a:effectLst/>
                        </a:rPr>
                        <a:t>(</a:t>
                      </a:r>
                      <a:r>
                        <a:rPr lang="es-EC" sz="1600" b="0" spc="-30" err="1">
                          <a:solidFill>
                            <a:schemeClr val="tx1"/>
                          </a:solidFill>
                          <a:effectLst/>
                        </a:rPr>
                        <a:t>landfill</a:t>
                      </a:r>
                      <a:r>
                        <a:rPr lang="es-EC" sz="1600" b="0" spc="-30">
                          <a:solidFill>
                            <a:schemeClr val="tx1"/>
                          </a:solidFill>
                          <a:effectLst/>
                        </a:rPr>
                        <a:t> </a:t>
                      </a:r>
                      <a:r>
                        <a:rPr lang="es-EC" sz="1600" b="0" spc="-30" err="1">
                          <a:solidFill>
                            <a:schemeClr val="tx1"/>
                          </a:solidFill>
                          <a:effectLst/>
                        </a:rPr>
                        <a:t>methane</a:t>
                      </a:r>
                      <a:r>
                        <a:rPr lang="es-EC" sz="1600" b="0" spc="-30">
                          <a:solidFill>
                            <a:schemeClr val="tx1"/>
                          </a:solidFill>
                          <a:effectLst/>
                        </a:rPr>
                        <a:t>, </a:t>
                      </a:r>
                      <a:r>
                        <a:rPr lang="es-EC" sz="1600" b="0" spc="-30" err="1">
                          <a:solidFill>
                            <a:schemeClr val="tx1"/>
                          </a:solidFill>
                          <a:effectLst/>
                        </a:rPr>
                        <a:t>waste</a:t>
                      </a:r>
                      <a:r>
                        <a:rPr lang="es-EC" sz="1600" b="0" spc="-30" baseline="0">
                          <a:solidFill>
                            <a:schemeClr val="tx1"/>
                          </a:solidFill>
                          <a:effectLst/>
                        </a:rPr>
                        <a:t> </a:t>
                      </a:r>
                      <a:r>
                        <a:rPr lang="es-EC" sz="1600" b="0" spc="-30" baseline="0" err="1">
                          <a:solidFill>
                            <a:schemeClr val="tx1"/>
                          </a:solidFill>
                          <a:effectLst/>
                        </a:rPr>
                        <a:t>water</a:t>
                      </a:r>
                      <a:r>
                        <a:rPr lang="es-EC" sz="1600" b="0" spc="-30" baseline="0">
                          <a:solidFill>
                            <a:schemeClr val="tx1"/>
                          </a:solidFill>
                          <a:effectLst/>
                        </a:rPr>
                        <a:t> </a:t>
                      </a:r>
                      <a:r>
                        <a:rPr lang="es-EC" sz="1600" b="0" spc="-30" baseline="0" err="1">
                          <a:solidFill>
                            <a:schemeClr val="tx1"/>
                          </a:solidFill>
                          <a:effectLst/>
                        </a:rPr>
                        <a:t>methane</a:t>
                      </a:r>
                      <a:r>
                        <a:rPr lang="es-EC" sz="1600" b="0" spc="-30" baseline="0">
                          <a:solidFill>
                            <a:schemeClr val="tx1"/>
                          </a:solidFill>
                          <a:effectLst/>
                        </a:rPr>
                        <a:t>)</a:t>
                      </a:r>
                      <a:endParaRPr lang="en-US" sz="2000" b="0" spc="-30" dirty="0">
                        <a:solidFill>
                          <a:schemeClr val="tx1"/>
                        </a:solidFill>
                        <a:effectLst/>
                        <a:latin typeface="Calibri" panose="020F0502020204030204" pitchFamily="34" charset="0"/>
                        <a:ea typeface="SimSun" panose="02010600030101010101" pitchFamily="2" charset="-122"/>
                        <a:cs typeface="Cordia New" panose="020B0304020202020204" pitchFamily="34" charset="-34"/>
                      </a:endParaRPr>
                    </a:p>
                  </a:txBody>
                  <a:tcPr marL="58454" marR="58454"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spcAft>
                          <a:spcPts val="0"/>
                        </a:spcAft>
                      </a:pPr>
                      <a:r>
                        <a:rPr lang="en-US" sz="2000" b="1" kern="1200" spc="-30" dirty="0">
                          <a:solidFill>
                            <a:schemeClr val="tx1"/>
                          </a:solidFill>
                          <a:effectLst/>
                          <a:latin typeface="+mn-lt"/>
                          <a:ea typeface="+mn-ea"/>
                          <a:cs typeface="+mn-cs"/>
                        </a:rPr>
                        <a:t>236</a:t>
                      </a:r>
                    </a:p>
                  </a:txBody>
                  <a:tcPr marL="68580" marR="68580"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spcAft>
                          <a:spcPts val="0"/>
                        </a:spcAft>
                      </a:pPr>
                      <a:r>
                        <a:rPr lang="en-US" sz="2000" b="1" kern="1200" spc="-30" dirty="0">
                          <a:solidFill>
                            <a:schemeClr val="tx1"/>
                          </a:solidFill>
                          <a:effectLst/>
                          <a:latin typeface="+mn-lt"/>
                          <a:ea typeface="+mn-ea"/>
                          <a:cs typeface="+mn-cs"/>
                        </a:rPr>
                        <a:t>57.3 MtCO2e</a:t>
                      </a:r>
                    </a:p>
                  </a:txBody>
                  <a:tcPr marL="68580" marR="68580"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594764596"/>
                  </a:ext>
                </a:extLst>
              </a:tr>
            </a:tbl>
          </a:graphicData>
        </a:graphic>
      </p:graphicFrame>
      <p:grpSp>
        <p:nvGrpSpPr>
          <p:cNvPr id="10" name="Group 9"/>
          <p:cNvGrpSpPr/>
          <p:nvPr/>
        </p:nvGrpSpPr>
        <p:grpSpPr>
          <a:xfrm>
            <a:off x="0" y="6134779"/>
            <a:ext cx="12192000" cy="723221"/>
            <a:chOff x="0" y="6139543"/>
            <a:chExt cx="12192000" cy="723221"/>
          </a:xfrm>
        </p:grpSpPr>
        <p:sp>
          <p:nvSpPr>
            <p:cNvPr id="11" name="Rectangle 10"/>
            <p:cNvSpPr/>
            <p:nvPr/>
          </p:nvSpPr>
          <p:spPr>
            <a:xfrm>
              <a:off x="0" y="6144309"/>
              <a:ext cx="12192000" cy="718455"/>
            </a:xfrm>
            <a:prstGeom prst="rect">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rotWithShape="1">
            <a:blip r:embed="rId3"/>
            <a:srcRect t="13793" b="9320"/>
            <a:stretch/>
          </p:blipFill>
          <p:spPr>
            <a:xfrm>
              <a:off x="1524000" y="6139543"/>
              <a:ext cx="9144000" cy="718457"/>
            </a:xfrm>
            <a:prstGeom prst="rect">
              <a:avLst/>
            </a:prstGeom>
          </p:spPr>
        </p:pic>
      </p:grpSp>
      <p:grpSp>
        <p:nvGrpSpPr>
          <p:cNvPr id="8" name="Group 7">
            <a:extLst>
              <a:ext uri="{FF2B5EF4-FFF2-40B4-BE49-F238E27FC236}">
                <a16:creationId xmlns:a16="http://schemas.microsoft.com/office/drawing/2014/main" id="{099A1889-E51D-6E4B-A2B2-7F3B249384D7}"/>
              </a:ext>
            </a:extLst>
          </p:cNvPr>
          <p:cNvGrpSpPr/>
          <p:nvPr/>
        </p:nvGrpSpPr>
        <p:grpSpPr>
          <a:xfrm>
            <a:off x="0" y="6139545"/>
            <a:ext cx="12192000" cy="726048"/>
            <a:chOff x="0" y="6144309"/>
            <a:chExt cx="12192000" cy="726048"/>
          </a:xfrm>
        </p:grpSpPr>
        <p:sp>
          <p:nvSpPr>
            <p:cNvPr id="14" name="Rectangle 13">
              <a:extLst>
                <a:ext uri="{FF2B5EF4-FFF2-40B4-BE49-F238E27FC236}">
                  <a16:creationId xmlns:a16="http://schemas.microsoft.com/office/drawing/2014/main" id="{F6C53B97-C3A3-5A4A-A630-E5D5395164EC}"/>
                </a:ext>
              </a:extLst>
            </p:cNvPr>
            <p:cNvSpPr/>
            <p:nvPr/>
          </p:nvSpPr>
          <p:spPr>
            <a:xfrm>
              <a:off x="0" y="6144309"/>
              <a:ext cx="12192000" cy="718455"/>
            </a:xfrm>
            <a:prstGeom prst="rect">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DF3777D4-70F1-AB49-8A88-FE078B16FA07}"/>
                </a:ext>
              </a:extLst>
            </p:cNvPr>
            <p:cNvPicPr>
              <a:picLocks noChangeAspect="1"/>
            </p:cNvPicPr>
            <p:nvPr/>
          </p:nvPicPr>
          <p:blipFill rotWithShape="1">
            <a:blip r:embed="rId3"/>
            <a:srcRect t="13793" b="9320"/>
            <a:stretch/>
          </p:blipFill>
          <p:spPr>
            <a:xfrm>
              <a:off x="1524000" y="6151900"/>
              <a:ext cx="9144000" cy="718457"/>
            </a:xfrm>
            <a:prstGeom prst="rect">
              <a:avLst/>
            </a:prstGeom>
          </p:spPr>
        </p:pic>
      </p:grpSp>
      <p:sp>
        <p:nvSpPr>
          <p:cNvPr id="16" name="Subtitle 2">
            <a:extLst>
              <a:ext uri="{FF2B5EF4-FFF2-40B4-BE49-F238E27FC236}">
                <a16:creationId xmlns:a16="http://schemas.microsoft.com/office/drawing/2014/main" id="{9701C9F4-856F-1446-9014-1ADA0FE793CE}"/>
              </a:ext>
            </a:extLst>
          </p:cNvPr>
          <p:cNvSpPr txBox="1">
            <a:spLocks/>
          </p:cNvSpPr>
          <p:nvPr/>
        </p:nvSpPr>
        <p:spPr>
          <a:xfrm>
            <a:off x="427712" y="6139545"/>
            <a:ext cx="9144000" cy="192989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b="1" dirty="0">
                <a:solidFill>
                  <a:schemeClr val="bg1"/>
                </a:solidFill>
                <a:latin typeface="+mj-lt"/>
              </a:rPr>
              <a:t>@</a:t>
            </a:r>
            <a:r>
              <a:rPr lang="en-US" sz="1800" b="1" dirty="0" err="1">
                <a:solidFill>
                  <a:schemeClr val="bg1"/>
                </a:solidFill>
                <a:latin typeface="+mj-lt"/>
              </a:rPr>
              <a:t>foresttrendsorg</a:t>
            </a:r>
            <a:endParaRPr lang="en-US" sz="1800" b="1" dirty="0">
              <a:solidFill>
                <a:schemeClr val="bg1"/>
              </a:solidFill>
              <a:latin typeface="+mj-lt"/>
            </a:endParaRPr>
          </a:p>
          <a:p>
            <a:pPr algn="l"/>
            <a:r>
              <a:rPr lang="en-US" sz="1800" b="1" dirty="0">
                <a:solidFill>
                  <a:schemeClr val="bg1"/>
                </a:solidFill>
                <a:latin typeface="+mj-lt"/>
              </a:rPr>
              <a:t>@</a:t>
            </a:r>
            <a:r>
              <a:rPr lang="en-US" sz="1800" b="1" dirty="0" err="1">
                <a:solidFill>
                  <a:schemeClr val="bg1"/>
                </a:solidFill>
                <a:latin typeface="+mj-lt"/>
              </a:rPr>
              <a:t>EcoMarketplace</a:t>
            </a:r>
            <a:endParaRPr lang="en-US" sz="1800" b="1" dirty="0">
              <a:solidFill>
                <a:schemeClr val="bg1"/>
              </a:solidFill>
              <a:latin typeface="+mj-lt"/>
            </a:endParaRPr>
          </a:p>
        </p:txBody>
      </p:sp>
      <p:sp>
        <p:nvSpPr>
          <p:cNvPr id="17" name="Rectangle 16">
            <a:extLst>
              <a:ext uri="{FF2B5EF4-FFF2-40B4-BE49-F238E27FC236}">
                <a16:creationId xmlns:a16="http://schemas.microsoft.com/office/drawing/2014/main" id="{BDC2C40C-DFB4-454C-BBF2-27428C592617}"/>
              </a:ext>
            </a:extLst>
          </p:cNvPr>
          <p:cNvSpPr/>
          <p:nvPr/>
        </p:nvSpPr>
        <p:spPr>
          <a:xfrm>
            <a:off x="0" y="0"/>
            <a:ext cx="12192000" cy="956634"/>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What kinds of voluntary offsets are there?</a:t>
            </a:r>
          </a:p>
        </p:txBody>
      </p:sp>
    </p:spTree>
    <p:extLst>
      <p:ext uri="{BB962C8B-B14F-4D97-AF65-F5344CB8AC3E}">
        <p14:creationId xmlns:p14="http://schemas.microsoft.com/office/powerpoint/2010/main" val="16905694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2645</Words>
  <Application>Microsoft Macintosh PowerPoint</Application>
  <PresentationFormat>Widescreen</PresentationFormat>
  <Paragraphs>285</Paragraphs>
  <Slides>18</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Wingdings</vt:lpstr>
      <vt:lpstr>Office Theme</vt:lpstr>
      <vt:lpstr>Voluntary Carbon Markets 101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Voluntary Carbon Markets 101   </dc:title>
  <dc:creator>Kelley Hamrick</dc:creator>
  <cp:lastModifiedBy>Kelley Hamrick</cp:lastModifiedBy>
  <cp:revision>1</cp:revision>
  <dcterms:created xsi:type="dcterms:W3CDTF">2019-03-30T00:16:07Z</dcterms:created>
  <dcterms:modified xsi:type="dcterms:W3CDTF">2019-03-30T00:22:59Z</dcterms:modified>
</cp:coreProperties>
</file>